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558" r:id="rId2"/>
    <p:sldId id="360" r:id="rId3"/>
    <p:sldId id="476" r:id="rId4"/>
    <p:sldId id="568" r:id="rId5"/>
    <p:sldId id="477" r:id="rId6"/>
    <p:sldId id="479" r:id="rId7"/>
    <p:sldId id="679" r:id="rId8"/>
    <p:sldId id="670" r:id="rId9"/>
    <p:sldId id="661" r:id="rId10"/>
    <p:sldId id="635" r:id="rId11"/>
    <p:sldId id="633" r:id="rId12"/>
    <p:sldId id="632" r:id="rId13"/>
    <p:sldId id="634" r:id="rId14"/>
    <p:sldId id="676" r:id="rId15"/>
    <p:sldId id="560" r:id="rId16"/>
    <p:sldId id="680" r:id="rId17"/>
    <p:sldId id="682" r:id="rId18"/>
    <p:sldId id="688" r:id="rId19"/>
    <p:sldId id="689" r:id="rId20"/>
    <p:sldId id="681" r:id="rId21"/>
    <p:sldId id="683" r:id="rId22"/>
    <p:sldId id="690" r:id="rId23"/>
    <p:sldId id="691" r:id="rId24"/>
    <p:sldId id="668"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94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52319" autoAdjust="0"/>
  </p:normalViewPr>
  <p:slideViewPr>
    <p:cSldViewPr snapToGrid="0">
      <p:cViewPr varScale="1">
        <p:scale>
          <a:sx n="37" d="100"/>
          <a:sy n="37" d="100"/>
        </p:scale>
        <p:origin x="2016" y="180"/>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9/9/2020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biblegateway.com/passage/?search=1+Thessalonians+4%3A13-18&amp;version=ESV"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lifehopeandtruth.com/prophecy/kingdom-of-god/king-of-kings-and-lord-of-lords/" TargetMode="External"/><Relationship Id="rId7" Type="http://schemas.openxmlformats.org/officeDocument/2006/relationships/hyperlink" Target="https://lifehopeandtruth.com/prophecy/kingdom-of-god/god-vs-satan/"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lifehopeandtruth.com/prophecy/revelation/mystery-babylon/" TargetMode="External"/><Relationship Id="rId5" Type="http://schemas.openxmlformats.org/officeDocument/2006/relationships/hyperlink" Target="https://lifehopeandtruth.com/prophecy/revelation/marriage-supper-of-the-lamb/" TargetMode="External"/><Relationship Id="rId4" Type="http://schemas.openxmlformats.org/officeDocument/2006/relationships/hyperlink" Target="https://lifehopeandtruth.com/prophecy/12-tribes-of-israe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biblegateway.com/passage/?search=1+Thessalonians+4%3A13-18&amp;version=ESV"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iblegateway.com/passage/?search=1+Corinthians+15%3A51-52&amp;version=ESV"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biblegateway.com/passage/?search=1+Thessalonians+4%3A13-18&amp;version=ESV"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Matthew 24:29-31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1" i="1" u="none" strike="noStrike" kern="1200" cap="none" spc="0" normalizeH="0" baseline="30000" noProof="0" dirty="0">
                <a:ln>
                  <a:noFill/>
                </a:ln>
                <a:solidFill>
                  <a:prstClr val="black"/>
                </a:solidFill>
                <a:effectLst/>
                <a:uLnTx/>
                <a:uFillTx/>
                <a:latin typeface="+mn-lt"/>
                <a:ea typeface="+mn-ea"/>
                <a:cs typeface="+mn-cs"/>
              </a:rPr>
              <a:t>29 </a:t>
            </a:r>
            <a:r>
              <a:rPr kumimoji="0" lang="en-US" sz="1200" b="0" i="1" u="none" strike="noStrike" kern="1200" cap="none" spc="0" normalizeH="0" baseline="0" noProof="0" dirty="0">
                <a:ln>
                  <a:noFill/>
                </a:ln>
                <a:solidFill>
                  <a:prstClr val="black"/>
                </a:solidFill>
                <a:effectLst/>
                <a:uLnTx/>
                <a:uFillTx/>
                <a:latin typeface="+mn-lt"/>
                <a:ea typeface="+mn-ea"/>
                <a:cs typeface="+mn-cs"/>
              </a:rPr>
              <a:t>“But immediately after the tribulation of those days </a:t>
            </a:r>
            <a:r>
              <a:rPr kumimoji="0" lang="en-US" sz="1200" b="0" i="1" u="none" strike="noStrike" kern="1200" cap="small" spc="0" normalizeH="0" baseline="0" noProof="0" dirty="0">
                <a:ln>
                  <a:noFill/>
                </a:ln>
                <a:solidFill>
                  <a:prstClr val="black"/>
                </a:solidFill>
                <a:effectLst/>
                <a:uLnTx/>
                <a:uFillTx/>
                <a:latin typeface="+mn-lt"/>
                <a:ea typeface="+mn-ea"/>
                <a:cs typeface="+mn-cs"/>
              </a:rPr>
              <a:t>the sun will be darkened, and the moon will not give its light, and</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small" spc="0" normalizeH="0" baseline="0" noProof="0" dirty="0">
                <a:ln>
                  <a:noFill/>
                </a:ln>
                <a:solidFill>
                  <a:prstClr val="black"/>
                </a:solidFill>
                <a:effectLst/>
                <a:uLnTx/>
                <a:uFillTx/>
                <a:latin typeface="+mn-lt"/>
                <a:ea typeface="+mn-ea"/>
                <a:cs typeface="+mn-cs"/>
              </a:rPr>
              <a:t>the stars will fall</a:t>
            </a:r>
            <a:r>
              <a:rPr kumimoji="0" lang="en-US" sz="1200" b="0" i="1" u="none" strike="noStrike" kern="1200" cap="none" spc="0" normalizeH="0" baseline="0" noProof="0" dirty="0">
                <a:ln>
                  <a:noFill/>
                </a:ln>
                <a:solidFill>
                  <a:prstClr val="black"/>
                </a:solidFill>
                <a:effectLst/>
                <a:uLnTx/>
                <a:uFillTx/>
                <a:latin typeface="+mn-lt"/>
                <a:ea typeface="+mn-ea"/>
                <a:cs typeface="+mn-cs"/>
              </a:rPr>
              <a:t> from the sky, and the powers of the heavens will be shaken. </a:t>
            </a:r>
            <a:r>
              <a:rPr kumimoji="0" lang="en-US" sz="1200" b="1" i="1" u="none" strike="noStrike" kern="1200" cap="none" spc="0" normalizeH="0" baseline="30000" noProof="0" dirty="0">
                <a:ln>
                  <a:noFill/>
                </a:ln>
                <a:solidFill>
                  <a:prstClr val="black"/>
                </a:solidFill>
                <a:effectLst/>
                <a:uLnTx/>
                <a:uFillTx/>
                <a:latin typeface="+mn-lt"/>
                <a:ea typeface="+mn-ea"/>
                <a:cs typeface="+mn-cs"/>
              </a:rPr>
              <a:t>30 </a:t>
            </a:r>
            <a:r>
              <a:rPr kumimoji="0" lang="en-US" sz="1200" b="0" i="1" u="none" strike="noStrike" kern="1200" cap="none" spc="0" normalizeH="0" baseline="0" noProof="0" dirty="0">
                <a:ln>
                  <a:noFill/>
                </a:ln>
                <a:solidFill>
                  <a:prstClr val="black"/>
                </a:solidFill>
                <a:effectLst/>
                <a:uLnTx/>
                <a:uFillTx/>
                <a:latin typeface="+mn-lt"/>
                <a:ea typeface="+mn-ea"/>
                <a:cs typeface="+mn-cs"/>
              </a:rPr>
              <a:t>And then the sign of the Son of Man will appear in the sky, and then all the tribes of the earth will mourn, and they will see the </a:t>
            </a:r>
            <a:r>
              <a:rPr kumimoji="0" lang="en-US" sz="1200" b="0" i="1" u="none" strike="noStrike" kern="1200" cap="small" spc="0" normalizeH="0" baseline="0" noProof="0" dirty="0">
                <a:ln>
                  <a:noFill/>
                </a:ln>
                <a:solidFill>
                  <a:prstClr val="black"/>
                </a:solidFill>
                <a:effectLst/>
                <a:uLnTx/>
                <a:uFillTx/>
                <a:latin typeface="+mn-lt"/>
                <a:ea typeface="+mn-ea"/>
                <a:cs typeface="+mn-cs"/>
              </a:rPr>
              <a:t>Son of Man coming on the clouds of the sky</a:t>
            </a:r>
            <a:r>
              <a:rPr kumimoji="0" lang="en-US" sz="1200" b="0" i="1" u="none" strike="noStrike" kern="1200" cap="none" spc="0" normalizeH="0" baseline="0" noProof="0" dirty="0">
                <a:ln>
                  <a:noFill/>
                </a:ln>
                <a:solidFill>
                  <a:prstClr val="black"/>
                </a:solidFill>
                <a:effectLst/>
                <a:uLnTx/>
                <a:uFillTx/>
                <a:latin typeface="+mn-lt"/>
                <a:ea typeface="+mn-ea"/>
                <a:cs typeface="+mn-cs"/>
              </a:rPr>
              <a:t> with power and great glory. </a:t>
            </a:r>
            <a:r>
              <a:rPr kumimoji="0" lang="en-US" sz="1200" b="1" i="1" u="none" strike="noStrike" kern="1200" cap="none" spc="0" normalizeH="0" baseline="30000" noProof="0" dirty="0">
                <a:ln>
                  <a:noFill/>
                </a:ln>
                <a:solidFill>
                  <a:prstClr val="black"/>
                </a:solidFill>
                <a:effectLst/>
                <a:uLnTx/>
                <a:uFillTx/>
                <a:latin typeface="+mn-lt"/>
                <a:ea typeface="+mn-ea"/>
                <a:cs typeface="+mn-cs"/>
              </a:rPr>
              <a:t>31 </a:t>
            </a:r>
            <a:r>
              <a:rPr kumimoji="0" lang="en-US" sz="1200" b="0" i="1" u="none" strike="noStrike" kern="1200" cap="none" spc="0" normalizeH="0" baseline="0" noProof="0" dirty="0">
                <a:ln>
                  <a:noFill/>
                </a:ln>
                <a:solidFill>
                  <a:prstClr val="black"/>
                </a:solidFill>
                <a:effectLst/>
                <a:uLnTx/>
                <a:uFillTx/>
                <a:latin typeface="+mn-lt"/>
                <a:ea typeface="+mn-ea"/>
                <a:cs typeface="+mn-cs"/>
              </a:rPr>
              <a:t>And He will </a:t>
            </a:r>
            <a:r>
              <a:rPr kumimoji="0" lang="en-US" sz="1200" b="1" i="1" u="sng" strike="noStrike" kern="1200" cap="none" spc="0" normalizeH="0" baseline="0" noProof="0" dirty="0">
                <a:ln>
                  <a:noFill/>
                </a:ln>
                <a:solidFill>
                  <a:prstClr val="black"/>
                </a:solidFill>
                <a:effectLst/>
                <a:uLnTx/>
                <a:uFillTx/>
                <a:latin typeface="+mn-lt"/>
                <a:ea typeface="+mn-ea"/>
                <a:cs typeface="+mn-cs"/>
              </a:rPr>
              <a:t>send forth His angels with </a:t>
            </a:r>
            <a:r>
              <a:rPr kumimoji="0" lang="en-US" sz="1200" b="1" i="1" u="sng" strike="noStrike" kern="1200" cap="small" spc="0" normalizeH="0" baseline="0" noProof="0" dirty="0">
                <a:ln>
                  <a:noFill/>
                </a:ln>
                <a:solidFill>
                  <a:prstClr val="black"/>
                </a:solidFill>
                <a:effectLst/>
                <a:uLnTx/>
                <a:uFillTx/>
                <a:latin typeface="+mn-lt"/>
                <a:ea typeface="+mn-ea"/>
                <a:cs typeface="+mn-cs"/>
              </a:rPr>
              <a:t>a great trumpet</a:t>
            </a:r>
            <a:r>
              <a:rPr kumimoji="0" lang="en-US" sz="1200" b="1"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and </a:t>
            </a:r>
            <a:r>
              <a:rPr kumimoji="0" lang="en-US" sz="1200" b="0" i="1" u="none" strike="noStrike" kern="1200" cap="small" spc="0" normalizeH="0" baseline="0" noProof="0" dirty="0">
                <a:ln>
                  <a:noFill/>
                </a:ln>
                <a:solidFill>
                  <a:prstClr val="black"/>
                </a:solidFill>
                <a:effectLst/>
                <a:uLnTx/>
                <a:uFillTx/>
                <a:latin typeface="+mn-lt"/>
                <a:ea typeface="+mn-ea"/>
                <a:cs typeface="+mn-cs"/>
              </a:rPr>
              <a:t>they will gather together</a:t>
            </a:r>
            <a:r>
              <a:rPr kumimoji="0" lang="en-US" sz="1200" b="0" i="1" u="none" strike="noStrike" kern="1200" cap="none" spc="0" normalizeH="0" baseline="0" noProof="0" dirty="0">
                <a:ln>
                  <a:noFill/>
                </a:ln>
                <a:solidFill>
                  <a:prstClr val="black"/>
                </a:solidFill>
                <a:effectLst/>
                <a:uLnTx/>
                <a:uFillTx/>
                <a:latin typeface="+mn-lt"/>
                <a:ea typeface="+mn-ea"/>
                <a:cs typeface="+mn-cs"/>
              </a:rPr>
              <a:t> His elect from the four winds, from one end of the sky to the other.</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algn="l"/>
            <a:r>
              <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rPr>
              <a:t>1 Corinthians 15:51-52</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Behold! I tell you a mystery. We shall not all sleep, but we shall all be changed, in a moment, in the twinkling of an eye, </a:t>
            </a:r>
            <a:r>
              <a:rPr lang="en-US" b="1" i="1" dirty="0">
                <a:solidFill>
                  <a:srgbClr val="000000"/>
                </a:solidFill>
                <a:effectLst/>
                <a:latin typeface="Corbel" panose="020B0503020204020204" pitchFamily="34" charset="0"/>
              </a:rPr>
              <a:t>at the last trumpet</a:t>
            </a:r>
            <a:r>
              <a:rPr lang="en-US" b="0" i="1" dirty="0">
                <a:solidFill>
                  <a:srgbClr val="000000"/>
                </a:solidFill>
                <a:effectLst/>
                <a:latin typeface="Corbel" panose="020B0503020204020204" pitchFamily="34" charset="0"/>
              </a:rPr>
              <a:t>. For the trumpet will sound, and the dead will be raised imperishable, and we shall be changed.</a:t>
            </a:r>
          </a:p>
          <a:p>
            <a:pPr algn="l"/>
            <a:endParaRPr lang="en-US" b="0" i="1" dirty="0">
              <a:solidFill>
                <a:srgbClr val="000000"/>
              </a:solidFill>
              <a:effectLst/>
              <a:latin typeface="Corbel" panose="020B0503020204020204" pitchFamily="34" charset="0"/>
            </a:endParaRPr>
          </a:p>
          <a:p>
            <a:pPr algn="l"/>
            <a:r>
              <a:rPr lang="en-US" b="1" i="0" dirty="0">
                <a:solidFill>
                  <a:srgbClr val="625529"/>
                </a:solidFill>
                <a:effectLst/>
                <a:latin typeface="Corbel" panose="020B0503020204020204" pitchFamily="34" charset="0"/>
                <a:hlinkClick r:id="rId4">
                  <a:extLst>
                    <a:ext uri="{A12FA001-AC4F-418D-AE19-62706E023703}">
                      <ahyp:hlinkClr xmlns:ahyp="http://schemas.microsoft.com/office/drawing/2018/hyperlinkcolor" val="tx"/>
                    </a:ext>
                  </a:extLst>
                </a:hlinkClick>
              </a:rPr>
              <a:t>1 Thessalonians 4:13-18</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a:t>
            </a:r>
            <a:r>
              <a:rPr lang="en-US" b="1" i="1" dirty="0">
                <a:solidFill>
                  <a:srgbClr val="000000"/>
                </a:solidFill>
                <a:effectLst/>
                <a:latin typeface="Corbel" panose="020B0503020204020204" pitchFamily="34" charset="0"/>
              </a:rPr>
              <a:t>with the sound of the trumpet of God</a:t>
            </a:r>
            <a:r>
              <a:rPr lang="en-US" b="0" i="1" dirty="0">
                <a:solidFill>
                  <a:srgbClr val="000000"/>
                </a:solidFill>
                <a:effectLst/>
                <a:latin typeface="Corbel" panose="020B0503020204020204" pitchFamily="34" charset="0"/>
              </a:rPr>
              <a:t>. And the dead in Christ will rise first. Then we who are alive, who are left, will be caught up together with them in the clouds to meet the Lord in the air, and so we will always be with the Lord.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algn="l"/>
            <a:r>
              <a:rPr lang="en-US" b="1" i="0" dirty="0">
                <a:solidFill>
                  <a:srgbClr val="000000"/>
                </a:solidFill>
                <a:effectLst/>
                <a:latin typeface="system-ui"/>
              </a:rPr>
              <a:t>The Seventh Trumpet Revelation 11:15ff.</a:t>
            </a:r>
          </a:p>
          <a:p>
            <a:pPr algn="l"/>
            <a:r>
              <a:rPr lang="en-US" b="1" i="1" baseline="30000" dirty="0">
                <a:solidFill>
                  <a:srgbClr val="000000"/>
                </a:solidFill>
                <a:effectLst/>
                <a:latin typeface="system-ui"/>
              </a:rPr>
              <a:t>15 </a:t>
            </a:r>
            <a:r>
              <a:rPr lang="en-US" b="0" i="1" dirty="0">
                <a:solidFill>
                  <a:srgbClr val="000000"/>
                </a:solidFill>
                <a:effectLst/>
                <a:latin typeface="system-ui"/>
              </a:rPr>
              <a:t>Then the seventh angel blew his trumpet, and there were loud voices in heaven, saying, “The kingdom of the world has become the kingdom of our Lord and of his Christ, and he shall reign forever and ever.” </a:t>
            </a:r>
            <a:r>
              <a:rPr lang="en-US" b="1" i="1" baseline="30000" dirty="0">
                <a:solidFill>
                  <a:srgbClr val="000000"/>
                </a:solidFill>
                <a:effectLst/>
                <a:latin typeface="system-ui"/>
              </a:rPr>
              <a:t>16 </a:t>
            </a:r>
            <a:r>
              <a:rPr lang="en-US" b="0" i="1" dirty="0">
                <a:solidFill>
                  <a:srgbClr val="000000"/>
                </a:solidFill>
                <a:effectLst/>
                <a:latin typeface="system-ui"/>
              </a:rPr>
              <a:t>And the twenty-four elders who sit on their thrones before God fell on their faces and worshiped God, </a:t>
            </a:r>
            <a:r>
              <a:rPr lang="en-US" b="1" i="1" baseline="30000" dirty="0">
                <a:solidFill>
                  <a:srgbClr val="000000"/>
                </a:solidFill>
                <a:effectLst/>
                <a:latin typeface="system-ui"/>
              </a:rPr>
              <a:t>17 </a:t>
            </a:r>
            <a:r>
              <a:rPr lang="en-US" b="0" i="1" dirty="0">
                <a:solidFill>
                  <a:srgbClr val="000000"/>
                </a:solidFill>
                <a:effectLst/>
                <a:latin typeface="system-ui"/>
              </a:rPr>
              <a:t>saying,</a:t>
            </a:r>
          </a:p>
          <a:p>
            <a:pPr algn="l"/>
            <a:r>
              <a:rPr lang="en-US" b="0" i="1" dirty="0">
                <a:solidFill>
                  <a:srgbClr val="000000"/>
                </a:solidFill>
                <a:effectLst/>
                <a:latin typeface="system-ui"/>
              </a:rPr>
              <a:t>“We give thanks to you, Lord God Almighty,</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who is and who was,</a:t>
            </a:r>
            <a:br>
              <a:rPr lang="en-US" b="0" i="1" dirty="0">
                <a:solidFill>
                  <a:srgbClr val="000000"/>
                </a:solidFill>
                <a:effectLst/>
                <a:latin typeface="system-ui"/>
              </a:rPr>
            </a:br>
            <a:r>
              <a:rPr lang="en-US" b="0" i="1" dirty="0">
                <a:solidFill>
                  <a:srgbClr val="000000"/>
                </a:solidFill>
                <a:effectLst/>
                <a:latin typeface="system-ui"/>
              </a:rPr>
              <a:t>for you have taken your great power</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begun to reign.</a:t>
            </a:r>
            <a:br>
              <a:rPr lang="en-US" b="0" i="1" dirty="0">
                <a:solidFill>
                  <a:srgbClr val="000000"/>
                </a:solidFill>
                <a:effectLst/>
                <a:latin typeface="system-ui"/>
              </a:rPr>
            </a:br>
            <a:r>
              <a:rPr lang="en-US" b="1" i="1" baseline="30000" dirty="0">
                <a:solidFill>
                  <a:srgbClr val="000000"/>
                </a:solidFill>
                <a:effectLst/>
                <a:latin typeface="system-ui"/>
              </a:rPr>
              <a:t>18 </a:t>
            </a:r>
            <a:r>
              <a:rPr lang="en-US" b="0" i="1" dirty="0">
                <a:solidFill>
                  <a:srgbClr val="000000"/>
                </a:solidFill>
                <a:effectLst/>
                <a:latin typeface="system-ui"/>
              </a:rPr>
              <a:t>The nations raged,</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but your wrath came,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the time for the dead to be judged,</a:t>
            </a:r>
            <a:br>
              <a:rPr lang="en-US" b="0" i="1" dirty="0">
                <a:solidFill>
                  <a:srgbClr val="000000"/>
                </a:solidFill>
                <a:effectLst/>
                <a:latin typeface="system-ui"/>
              </a:rPr>
            </a:br>
            <a:r>
              <a:rPr lang="en-US" b="0" i="1" dirty="0">
                <a:solidFill>
                  <a:srgbClr val="000000"/>
                </a:solidFill>
                <a:effectLst/>
                <a:latin typeface="system-ui"/>
              </a:rPr>
              <a:t>and for rewarding your servants, the prophets and saints,</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those who fear your name,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both small and great,</a:t>
            </a:r>
            <a:br>
              <a:rPr lang="en-US" b="0" i="1" dirty="0">
                <a:solidFill>
                  <a:srgbClr val="000000"/>
                </a:solidFill>
                <a:effectLst/>
                <a:latin typeface="system-ui"/>
              </a:rPr>
            </a:br>
            <a:r>
              <a:rPr lang="en-US" b="0" i="1" dirty="0">
                <a:solidFill>
                  <a:srgbClr val="000000"/>
                </a:solidFill>
                <a:effectLst/>
                <a:latin typeface="system-ui"/>
              </a:rPr>
              <a:t>and for destroying the destroyers of the earth.”</a:t>
            </a:r>
          </a:p>
          <a:p>
            <a:pPr algn="l"/>
            <a:r>
              <a:rPr lang="en-US" b="1" i="1" baseline="30000" dirty="0">
                <a:solidFill>
                  <a:srgbClr val="000000"/>
                </a:solidFill>
                <a:effectLst/>
                <a:latin typeface="system-ui"/>
              </a:rPr>
              <a:t>19 </a:t>
            </a:r>
            <a:r>
              <a:rPr lang="en-US" b="0" i="1" dirty="0">
                <a:solidFill>
                  <a:srgbClr val="000000"/>
                </a:solidFill>
                <a:effectLst/>
                <a:latin typeface="system-ui"/>
              </a:rPr>
              <a:t>Then God's temple in heaven was opened, and the ark of his covenant was seen within his temple. There were flashes of lightning, rumblings, peals of thunder, an earthquake, and heavy hail.</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1313403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Meanwhile... Back in heaven...  Still worship!!!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Opening up of God’s presence!!!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No one was able to see the ark of His Covenant, (except the High Priest one day a year) and it had been missing since the Babylonian captivity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Now John has a clear view of 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sym typeface="Wingdings" panose="05000000000000000000" pitchFamily="2" charset="2"/>
              </a:rPr>
              <a:t>  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Indiana Jones stored it in a government warehouse in D.C.</a:t>
            </a:r>
          </a:p>
        </p:txBody>
      </p:sp>
    </p:spTree>
    <p:extLst>
      <p:ext uri="{BB962C8B-B14F-4D97-AF65-F5344CB8AC3E}">
        <p14:creationId xmlns:p14="http://schemas.microsoft.com/office/powerpoint/2010/main" val="3736279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Foretelling the Future?</a:t>
            </a:r>
          </a:p>
          <a:p>
            <a:r>
              <a:rPr lang="en-US" dirty="0"/>
              <a:t>Re-telling the Past?</a:t>
            </a:r>
          </a:p>
          <a:p>
            <a:r>
              <a:rPr lang="en-US" dirty="0"/>
              <a:t>Literal or Symbolic?</a:t>
            </a:r>
          </a:p>
          <a:p>
            <a:r>
              <a:rPr lang="en-US" dirty="0"/>
              <a:t>Salvation History?</a:t>
            </a:r>
          </a:p>
          <a:p>
            <a:endParaRPr lang="en-US" dirty="0"/>
          </a:p>
          <a:p>
            <a:r>
              <a:rPr lang="en-US" b="1" u="none" dirty="0"/>
              <a:t>*** </a:t>
            </a:r>
            <a:r>
              <a:rPr lang="en-US" b="1" u="sng" dirty="0"/>
              <a:t>READ ALL OF CHAPTER 12</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https://lifehopeandtruth.com/prophecy/revelation/revelation-12/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Who Are the Woman, Child and Dragon in Revelation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by David </a:t>
            </a:r>
            <a:r>
              <a:rPr kumimoji="0" lang="en-US" sz="1200" b="0" i="0" u="none" strike="noStrike" kern="1200" cap="none" spc="0" normalizeH="0" baseline="0" noProof="0" dirty="0" err="1">
                <a:ln>
                  <a:noFill/>
                </a:ln>
                <a:solidFill>
                  <a:prstClr val="black"/>
                </a:solidFill>
                <a:effectLst/>
                <a:uLnTx/>
                <a:uFillTx/>
                <a:latin typeface="+mn-lt"/>
                <a:ea typeface="+mn-ea"/>
                <a:cs typeface="+mn-cs"/>
              </a:rPr>
              <a:t>Treybig</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book of Revelation is a vision from Jesus Christ, given to Him by God the Father, which reveals what is going to happen before His return to establish the Kingdom of God on earth. This fascinating book is also called the Apocalypse, from the Greek word that means revelation. This prophetic book is primarily written in a chronological style with occasional breaks for overviews of specific subjects.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Revelation 12 is one of these overviews, providing a history stretching from the time before humans existed until the time just before Christ’s return as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3">
                  <a:extLst>
                    <a:ext uri="{A12FA001-AC4F-418D-AE19-62706E023703}">
                      <ahyp:hlinkClr xmlns:ahyp="http://schemas.microsoft.com/office/drawing/2018/hyperlinkcolor" val="tx"/>
                    </a:ext>
                  </a:extLst>
                </a:hlinkClick>
              </a:rPr>
              <a:t>King of Kings and Lord of Lords</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Revelation 12 begins with the statement: “Now a great sign appeared in heaven” (verse 1). The word “sign” comes from the Greek word </a:t>
            </a:r>
            <a:r>
              <a:rPr kumimoji="0" lang="en-US" sz="1200" b="0" i="1" u="none" strike="noStrike" kern="1200" cap="none" spc="0" normalizeH="0" baseline="0" noProof="0" dirty="0">
                <a:ln>
                  <a:noFill/>
                </a:ln>
                <a:solidFill>
                  <a:prstClr val="black"/>
                </a:solidFill>
                <a:effectLst/>
                <a:uLnTx/>
                <a:uFillTx/>
                <a:latin typeface="+mn-lt"/>
                <a:ea typeface="+mn-ea"/>
                <a:cs typeface="+mn-cs"/>
              </a:rPr>
              <a:t>semeion,</a:t>
            </a:r>
            <a:r>
              <a:rPr kumimoji="0" lang="en-US" sz="1200" b="0" i="0" u="none" strike="noStrike" kern="1200" cap="none" spc="0" normalizeH="0" baseline="0" noProof="0" dirty="0">
                <a:ln>
                  <a:noFill/>
                </a:ln>
                <a:solidFill>
                  <a:prstClr val="black"/>
                </a:solidFill>
                <a:effectLst/>
                <a:uLnTx/>
                <a:uFillTx/>
                <a:latin typeface="+mn-lt"/>
                <a:ea typeface="+mn-ea"/>
                <a:cs typeface="+mn-cs"/>
              </a:rPr>
              <a:t> meaning “a sign, mark, token … an unusual occurrence, transcending the common course of nature” (</a:t>
            </a:r>
            <a:r>
              <a:rPr kumimoji="0" lang="en-US" sz="1200" b="0" i="1" u="none" strike="noStrike" kern="1200" cap="none" spc="0" normalizeH="0" baseline="0" noProof="0" dirty="0">
                <a:ln>
                  <a:noFill/>
                </a:ln>
                <a:solidFill>
                  <a:prstClr val="black"/>
                </a:solidFill>
                <a:effectLst/>
                <a:uLnTx/>
                <a:uFillTx/>
                <a:latin typeface="+mn-lt"/>
                <a:ea typeface="+mn-ea"/>
                <a:cs typeface="+mn-cs"/>
              </a:rPr>
              <a:t>Thayer’s Greek Definitions</a:t>
            </a:r>
            <a:r>
              <a:rPr kumimoji="0" lang="en-US" sz="1200" b="0" i="0" u="none" strike="noStrike" kern="1200" cap="none" spc="0" normalizeH="0" baseline="0" noProof="0" dirty="0">
                <a:ln>
                  <a:noFill/>
                </a:ln>
                <a:solidFill>
                  <a:prstClr val="black"/>
                </a:solidFill>
                <a:effectLst/>
                <a:uLnTx/>
                <a:uFillTx/>
                <a:latin typeface="+mn-lt"/>
                <a:ea typeface="+mn-ea"/>
                <a:cs typeface="+mn-cs"/>
              </a:rPr>
              <a:t>). The first great sign is a vision of a woman who gave birth to a child (verse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Then in verse 3 we read, “And another sign [</a:t>
            </a:r>
            <a:r>
              <a:rPr kumimoji="0" lang="en-US" sz="1200" b="0" i="1" u="none" strike="noStrike" kern="1200" cap="none" spc="0" normalizeH="0" baseline="0" noProof="0" dirty="0">
                <a:ln>
                  <a:noFill/>
                </a:ln>
                <a:solidFill>
                  <a:prstClr val="black"/>
                </a:solidFill>
                <a:effectLst/>
                <a:uLnTx/>
                <a:uFillTx/>
                <a:latin typeface="+mn-lt"/>
                <a:ea typeface="+mn-ea"/>
                <a:cs typeface="+mn-cs"/>
              </a:rPr>
              <a:t>semeion</a:t>
            </a:r>
            <a:r>
              <a:rPr kumimoji="0" lang="en-US" sz="1200" b="0" i="0" u="none" strike="noStrike" kern="1200" cap="none" spc="0" normalizeH="0" baseline="0" noProof="0" dirty="0">
                <a:ln>
                  <a:noFill/>
                </a:ln>
                <a:solidFill>
                  <a:prstClr val="black"/>
                </a:solidFill>
                <a:effectLst/>
                <a:uLnTx/>
                <a:uFillTx/>
                <a:latin typeface="+mn-lt"/>
                <a:ea typeface="+mn-ea"/>
                <a:cs typeface="+mn-cs"/>
              </a:rPr>
              <a:t>] appeared in heaven.” We thus understand that these three symbols—a woman, a child and a dragon—represent things beyond the ordinary events of nature. As we are going to see, these three figures symbolize three major spiritual forces that have been at work for several thousand years.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order to understand this chapter, we now need to understand the symbols. What do the woman, the Child and the dragon represent?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Who is the woman in Revelation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woman of the Apocalypse—described as being “clothed with the sun, with the moon under her feet, and on her head a garland of twelve stars” (verse 1)—represents </a:t>
            </a:r>
            <a:r>
              <a:rPr kumimoji="0" lang="en-US" sz="1200" b="1" i="0" u="none" strike="noStrike" kern="1200" cap="none" spc="0" normalizeH="0" baseline="0" noProof="0" dirty="0">
                <a:ln>
                  <a:noFill/>
                </a:ln>
                <a:solidFill>
                  <a:prstClr val="black"/>
                </a:solidFill>
                <a:effectLst/>
                <a:uLnTx/>
                <a:uFillTx/>
                <a:latin typeface="+mn-lt"/>
                <a:ea typeface="+mn-ea"/>
                <a:cs typeface="+mn-cs"/>
              </a:rPr>
              <a:t>Old Testament Israel</a:t>
            </a:r>
            <a:r>
              <a:rPr kumimoji="0" lang="en-US" sz="1200" b="0" i="0" u="none" strike="noStrike" kern="1200" cap="none" spc="0" normalizeH="0" baseline="0" noProof="0" dirty="0">
                <a:ln>
                  <a:noFill/>
                </a:ln>
                <a:solidFill>
                  <a:prstClr val="black"/>
                </a:solidFill>
                <a:effectLst/>
                <a:uLnTx/>
                <a:uFillTx/>
                <a:latin typeface="+mn-lt"/>
                <a:ea typeface="+mn-ea"/>
                <a:cs typeface="+mn-cs"/>
              </a:rPr>
              <a:t>. In the Old Testament, God referred to His people as a woman whom He had dressed in honor and splendor (Ezekiel 16). The garland with 12 stars may be symbolic of the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4">
                  <a:extLst>
                    <a:ext uri="{A12FA001-AC4F-418D-AE19-62706E023703}">
                      <ahyp:hlinkClr xmlns:ahyp="http://schemas.microsoft.com/office/drawing/2018/hyperlinkcolor" val="tx"/>
                    </a:ext>
                  </a:extLst>
                </a:hlinkClick>
              </a:rPr>
              <a:t>12 tribes of Israel</a:t>
            </a:r>
            <a:r>
              <a:rPr kumimoji="0" lang="en-US" sz="1200" b="0" i="0" u="none" strike="noStrike" kern="1200" cap="none" spc="0" normalizeH="0" baseline="0" noProof="0" dirty="0">
                <a:ln>
                  <a:noFill/>
                </a:ln>
                <a:solidFill>
                  <a:prstClr val="black"/>
                </a:solidFill>
                <a:effectLst/>
                <a:uLnTx/>
                <a:uFillTx/>
                <a:latin typeface="+mn-lt"/>
                <a:ea typeface="+mn-ea"/>
                <a:cs typeface="+mn-cs"/>
              </a:rPr>
              <a:t> (Genesis 37:9-10).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Throughout Revelation 12 we note that the “woman” is repeatedly protected by God (verses 6, 14-16), especially as the time approaches for the “kingdom of our God” to be established on earth (verse 10).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the New Testament, </a:t>
            </a:r>
            <a:r>
              <a:rPr kumimoji="0" lang="en-US" sz="1200" b="1" i="0" u="none" strike="noStrike" kern="1200" cap="none" spc="0" normalizeH="0" baseline="0" noProof="0" dirty="0">
                <a:ln>
                  <a:noFill/>
                </a:ln>
                <a:solidFill>
                  <a:prstClr val="black"/>
                </a:solidFill>
                <a:effectLst/>
                <a:uLnTx/>
                <a:uFillTx/>
                <a:latin typeface="+mn-lt"/>
                <a:ea typeface="+mn-ea"/>
                <a:cs typeface="+mn-cs"/>
              </a:rPr>
              <a:t>God’s Church </a:t>
            </a:r>
            <a:r>
              <a:rPr kumimoji="0" lang="en-US" sz="1200" b="0" i="0" u="none" strike="noStrike" kern="1200" cap="none" spc="0" normalizeH="0" baseline="0" noProof="0" dirty="0">
                <a:ln>
                  <a:noFill/>
                </a:ln>
                <a:solidFill>
                  <a:prstClr val="black"/>
                </a:solidFill>
                <a:effectLst/>
                <a:uLnTx/>
                <a:uFillTx/>
                <a:latin typeface="+mn-lt"/>
                <a:ea typeface="+mn-ea"/>
                <a:cs typeface="+mn-cs"/>
              </a:rPr>
              <a:t>is symbolized as a woman; and its members are likened to virgins (Matthew 25:1-13; Revelation 14:4; Revelation 19:7). The New Testament Church is called “the Israel of God” (Galatians 6:16) and likened to “Jerusalem above,” which is called “the mother of us all” (Galatians 4:26, also see Hebrews 12:22-23). Members of the Church are described as “a chosen generation, a royal priesthood, a holy nation, His [God’s] own special people” (1 Peter 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Christ returns to earth, He is going to marry the Church, which is called “His wife” in Revelation 19:7. Read more about Jesus Christ and the Church in our article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5">
                  <a:extLst>
                    <a:ext uri="{A12FA001-AC4F-418D-AE19-62706E023703}">
                      <ahyp:hlinkClr xmlns:ahyp="http://schemas.microsoft.com/office/drawing/2018/hyperlinkcolor" val="tx"/>
                    </a:ext>
                  </a:extLst>
                </a:hlinkClick>
              </a:rPr>
              <a:t>Marriage Supper of the Lamb</a:t>
            </a:r>
            <a:r>
              <a:rPr kumimoji="0" lang="en-US" sz="1200" b="0" i="0" u="none" strike="noStrike" kern="1200" cap="none" spc="0" normalizeH="0" baseline="0" noProof="0" dirty="0">
                <a:ln>
                  <a:noFill/>
                </a:ln>
                <a:solidFill>
                  <a:prstClr val="black"/>
                </a:solidFill>
                <a:effectLst/>
                <a:uLnTx/>
                <a:uFillTx/>
                <a:latin typeface="+mn-lt"/>
                <a:ea typeface="+mn-ea"/>
                <a:cs typeface="+mn-cs"/>
              </a:rPr>
              <a:t>.” Based on these passages, it is clear that the woman in Revelation 12 represents God’s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Incidentally, it is also interesting to note that the imagery of a dishonorable woman—one called “the great harlot”—is used in Revelation 17:1 to depict a false church that deceives many.  Read more about this in our article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6">
                  <a:extLst>
                    <a:ext uri="{A12FA001-AC4F-418D-AE19-62706E023703}">
                      <ahyp:hlinkClr xmlns:ahyp="http://schemas.microsoft.com/office/drawing/2018/hyperlinkcolor" val="tx"/>
                    </a:ext>
                  </a:extLst>
                </a:hlinkClick>
              </a:rPr>
              <a:t>Mystery, Babylon the Great</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Who is the Child in Revelation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woman (God’s chosen nation of Israel) is described as giving birth to a “male Child who was to rule all nations with a rod of iron” (Revelation 12:5). Indeed, Jesus Christ was born into this nation. The verse continues, “And her Child was caught up to God and His throne.” The language here makes it clear that Jesus is the “Child” in Revelation 12.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Jesus is the One who is prophesied to “strike the nations. And He Himself will rule them with a rod of iron” (Revelation 19:15). </a:t>
            </a:r>
            <a:r>
              <a:rPr kumimoji="0" lang="en-US" sz="1200" b="0" i="0" u="none" strike="noStrike" kern="1200" cap="none" spc="0" normalizeH="0" baseline="0" noProof="0" dirty="0">
                <a:ln>
                  <a:noFill/>
                </a:ln>
                <a:solidFill>
                  <a:prstClr val="black"/>
                </a:solidFill>
                <a:effectLst/>
                <a:uLnTx/>
                <a:uFillTx/>
                <a:latin typeface="+mn-lt"/>
                <a:ea typeface="+mn-ea"/>
                <a:cs typeface="+mn-cs"/>
              </a:rPr>
              <a:t>He is also the One who, after His resurrection, was taken up in a cloud to heaven (Acts 1:9-11).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Who is the dragon?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third symbol of Revelation 12—“a great, fiery red dragon” (verse 3)—is described as having drawn “a third of the stars of heaven” and standing “before the woman who was ready to give birth, to devour her Child as soon as it was born” (verse 4). A few verses later, this dragon is clearly identified as Satan: “So the great dragon was cast out, that serpent of old, called the Devil and Satan, who deceives the whole world” (verse 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for the dragon drawing “a third of the stars of heaven,” this reference apparently represents Satan leading a third of the angels in a rebellion against God. Other passages show stars represent angels (Revelation 1:20).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Bible also explains that Satan had been involved in a rebellion against God in which he attempted to exalt his “throne above the stars of God” and “be like the Most High” (Isaiah 14:13-14). Satan then began his work as “that serpent of old [the one who tempted Eve in the Garden of Eden], called the Devil and Satan, who deceives the </a:t>
            </a:r>
            <a:r>
              <a:rPr kumimoji="0" lang="en-US" sz="1200" b="0" i="1" u="none" strike="noStrike" kern="1200" cap="none" spc="0" normalizeH="0" baseline="0" noProof="0" dirty="0">
                <a:ln>
                  <a:noFill/>
                </a:ln>
                <a:solidFill>
                  <a:prstClr val="black"/>
                </a:solidFill>
                <a:effectLst/>
                <a:uLnTx/>
                <a:uFillTx/>
                <a:latin typeface="+mn-lt"/>
                <a:ea typeface="+mn-ea"/>
                <a:cs typeface="+mn-cs"/>
              </a:rPr>
              <a:t>whole</a:t>
            </a:r>
            <a:r>
              <a:rPr kumimoji="0" lang="en-US" sz="1200" b="0" i="0" u="none" strike="noStrike" kern="1200" cap="none" spc="0" normalizeH="0" baseline="0" noProof="0" dirty="0">
                <a:ln>
                  <a:noFill/>
                </a:ln>
                <a:solidFill>
                  <a:prstClr val="black"/>
                </a:solidFill>
                <a:effectLst/>
                <a:uLnTx/>
                <a:uFillTx/>
                <a:latin typeface="+mn-lt"/>
                <a:ea typeface="+mn-ea"/>
                <a:cs typeface="+mn-cs"/>
              </a:rPr>
              <a:t> world” (Revelation 12:9, emphasis added throughout). For a more extensive explanation of Satan’s rebellion, see “</a:t>
            </a:r>
            <a:r>
              <a:rPr kumimoji="0" lang="en-US" sz="1200" b="0" i="0" u="none" strike="noStrike" kern="1200" cap="none" spc="0" normalizeH="0" baseline="0" noProof="0" dirty="0">
                <a:ln>
                  <a:noFill/>
                </a:ln>
                <a:solidFill>
                  <a:prstClr val="black"/>
                </a:solidFill>
                <a:effectLst/>
                <a:uLnTx/>
                <a:uFillTx/>
                <a:latin typeface="+mn-lt"/>
                <a:ea typeface="+mn-ea"/>
                <a:cs typeface="+mn-cs"/>
                <a:hlinkClick r:id="rId7">
                  <a:extLst>
                    <a:ext uri="{A12FA001-AC4F-418D-AE19-62706E023703}">
                      <ahyp:hlinkClr xmlns:ahyp="http://schemas.microsoft.com/office/drawing/2018/hyperlinkcolor" val="tx"/>
                    </a:ext>
                  </a:extLst>
                </a:hlinkClick>
              </a:rPr>
              <a:t>God vs. Satan</a:t>
            </a:r>
            <a:r>
              <a:rPr kumimoji="0" lang="en-US"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If God has “ministers of righteousness,” Satan also has his servants—physical ministers (themselves deceived and helping deceive others) and spirit beings who pass themselves off as righteous but incite human beings to sin (2 Corinthians 11:15; Ephesians 6:12). Jude further describes the fallen angels or demons as “angels who did not keep their proper domain” and who are now “reserved in everlasting chains under darkness for the judgment of the great day” (Jude 1:6).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Revelation 12:3-17 is a concise history of Satan’s efforts to thwart God’s plan to bring many humans to glory as part of His eternal family. Satan’s actions included convincing a third of the angels to follow him in his attempt to make himself like God, attempting to have Christ killed as a child (Matthew 2:13-18), working to deceive the entire world and persecuting God’s people. Let’s now consider in greater detail Satan’s attempts to derail God’s 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dragon vs. the Child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Revelation 12:4 we read that “the dragon stood before the woman who was ready to give birth, to devour her Child as soon as it was born.” This appears to be a historical reference to King Herod’s effort to destroy Jesus as a young child by ordering the deaths of all male children from two years old and under who lived in and around Bethlehem (Matthew 2:13-18). But an angel had warned Joseph to flee to Egypt with his wife and Jesus to keep the Child from being destroyed (verse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1" u="none" strike="noStrike" kern="1200" cap="none" spc="0" normalizeH="0" baseline="0" noProof="0" dirty="0">
                <a:ln>
                  <a:noFill/>
                </a:ln>
                <a:solidFill>
                  <a:prstClr val="black"/>
                </a:solidFill>
                <a:effectLst/>
                <a:uLnTx/>
                <a:uFillTx/>
                <a:latin typeface="+mn-lt"/>
                <a:ea typeface="+mn-ea"/>
                <a:cs typeface="+mn-cs"/>
              </a:rPr>
              <a:t>Believer’s Bible Commentary </a:t>
            </a:r>
            <a:r>
              <a:rPr kumimoji="0" lang="en-US" sz="1200" b="0" i="0" u="none" strike="noStrike" kern="1200" cap="none" spc="0" normalizeH="0" baseline="0" noProof="0" dirty="0">
                <a:ln>
                  <a:noFill/>
                </a:ln>
                <a:solidFill>
                  <a:prstClr val="black"/>
                </a:solidFill>
                <a:effectLst/>
                <a:uLnTx/>
                <a:uFillTx/>
                <a:latin typeface="+mn-lt"/>
                <a:ea typeface="+mn-ea"/>
                <a:cs typeface="+mn-cs"/>
              </a:rPr>
              <a:t>notes this about Revelation 12:4-5: </a:t>
            </a:r>
            <a:r>
              <a:rPr kumimoji="0" lang="en-US" sz="1200" b="1" i="0" u="none" strike="noStrike" kern="1200" cap="none" spc="0" normalizeH="0" baseline="0" noProof="0" dirty="0">
                <a:ln>
                  <a:noFill/>
                </a:ln>
                <a:solidFill>
                  <a:prstClr val="black"/>
                </a:solidFill>
                <a:effectLst/>
                <a:uLnTx/>
                <a:uFillTx/>
                <a:latin typeface="+mn-lt"/>
                <a:ea typeface="+mn-ea"/>
                <a:cs typeface="+mn-cs"/>
              </a:rPr>
              <a:t>“The dragon</a:t>
            </a:r>
            <a:r>
              <a:rPr kumimoji="0" lang="en-US" sz="1200" b="0" i="0" u="none" strike="noStrike" kern="1200" cap="none" spc="0" normalizeH="0" baseline="0" noProof="0" dirty="0">
                <a:ln>
                  <a:noFill/>
                </a:ln>
                <a:solidFill>
                  <a:prstClr val="black"/>
                </a:solidFill>
                <a:effectLst/>
                <a:uLnTx/>
                <a:uFillTx/>
                <a:latin typeface="+mn-lt"/>
                <a:ea typeface="+mn-ea"/>
                <a:cs typeface="+mn-cs"/>
              </a:rPr>
              <a:t> is ready </a:t>
            </a:r>
            <a:r>
              <a:rPr kumimoji="0" lang="en-US" sz="1200" b="1" i="0" u="none" strike="noStrike" kern="1200" cap="none" spc="0" normalizeH="0" baseline="0" noProof="0" dirty="0">
                <a:ln>
                  <a:noFill/>
                </a:ln>
                <a:solidFill>
                  <a:prstClr val="black"/>
                </a:solidFill>
                <a:effectLst/>
                <a:uLnTx/>
                <a:uFillTx/>
                <a:latin typeface="+mn-lt"/>
                <a:ea typeface="+mn-ea"/>
                <a:cs typeface="+mn-cs"/>
              </a:rPr>
              <a:t>to devour</a:t>
            </a:r>
            <a:r>
              <a:rPr kumimoji="0" lang="en-US" sz="1200" b="0" i="0" u="none" strike="noStrike" kern="1200" cap="none" spc="0" normalizeH="0" baseline="0" noProof="0" dirty="0">
                <a:ln>
                  <a:noFill/>
                </a:ln>
                <a:solidFill>
                  <a:prstClr val="black"/>
                </a:solidFill>
                <a:effectLst/>
                <a:uLnTx/>
                <a:uFillTx/>
                <a:latin typeface="+mn-lt"/>
                <a:ea typeface="+mn-ea"/>
                <a:cs typeface="+mn-cs"/>
              </a:rPr>
              <a:t> the </a:t>
            </a:r>
            <a:r>
              <a:rPr kumimoji="0" lang="en-US" sz="1200" b="1" i="0" u="none" strike="noStrike" kern="1200" cap="none" spc="0" normalizeH="0" baseline="0" noProof="0" dirty="0">
                <a:ln>
                  <a:noFill/>
                </a:ln>
                <a:solidFill>
                  <a:prstClr val="black"/>
                </a:solidFill>
                <a:effectLst/>
                <a:uLnTx/>
                <a:uFillTx/>
                <a:latin typeface="+mn-lt"/>
                <a:ea typeface="+mn-ea"/>
                <a:cs typeface="+mn-cs"/>
              </a:rPr>
              <a:t>Child as soon as</a:t>
            </a:r>
            <a:r>
              <a:rPr kumimoji="0" lang="en-US" sz="1200" b="0" i="0" u="none" strike="noStrike" kern="1200" cap="none" spc="0" normalizeH="0" baseline="0" noProof="0" dirty="0">
                <a:ln>
                  <a:noFill/>
                </a:ln>
                <a:solidFill>
                  <a:prstClr val="black"/>
                </a:solidFill>
                <a:effectLst/>
                <a:uLnTx/>
                <a:uFillTx/>
                <a:latin typeface="+mn-lt"/>
                <a:ea typeface="+mn-ea"/>
                <a:cs typeface="+mn-cs"/>
              </a:rPr>
              <a:t> He is </a:t>
            </a:r>
            <a:r>
              <a:rPr kumimoji="0" lang="en-US" sz="1200" b="1" i="0" u="none" strike="noStrike" kern="1200" cap="none" spc="0" normalizeH="0" baseline="0" noProof="0" dirty="0">
                <a:ln>
                  <a:noFill/>
                </a:ln>
                <a:solidFill>
                  <a:prstClr val="black"/>
                </a:solidFill>
                <a:effectLst/>
                <a:uLnTx/>
                <a:uFillTx/>
                <a:latin typeface="+mn-lt"/>
                <a:ea typeface="+mn-ea"/>
                <a:cs typeface="+mn-cs"/>
              </a:rPr>
              <a:t>born</a:t>
            </a:r>
            <a:r>
              <a:rPr kumimoji="0" lang="en-US" sz="1200" b="0" i="0" u="none" strike="noStrike" kern="1200" cap="none" spc="0" normalizeH="0" baseline="0" noProof="0" dirty="0">
                <a:ln>
                  <a:noFill/>
                </a:ln>
                <a:solidFill>
                  <a:prstClr val="black"/>
                </a:solidFill>
                <a:effectLst/>
                <a:uLnTx/>
                <a:uFillTx/>
                <a:latin typeface="+mn-lt"/>
                <a:ea typeface="+mn-ea"/>
                <a:cs typeface="+mn-cs"/>
              </a:rPr>
              <a:t>—fulfilled in the attempt of Herod the Great, vassal of Rome, to destroy the newborn King of the Jews. The </a:t>
            </a:r>
            <a:r>
              <a:rPr kumimoji="0" lang="en-US" sz="1200" b="1" i="0" u="none" strike="noStrike" kern="1200" cap="none" spc="0" normalizeH="0" baseline="0" noProof="0" dirty="0">
                <a:ln>
                  <a:noFill/>
                </a:ln>
                <a:solidFill>
                  <a:prstClr val="black"/>
                </a:solidFill>
                <a:effectLst/>
                <a:uLnTx/>
                <a:uFillTx/>
                <a:latin typeface="+mn-lt"/>
                <a:ea typeface="+mn-ea"/>
                <a:cs typeface="+mn-cs"/>
              </a:rPr>
              <a:t>male Child </a:t>
            </a:r>
            <a:r>
              <a:rPr kumimoji="0" lang="en-US" sz="1200" b="0" i="0" u="none" strike="noStrike" kern="1200" cap="none" spc="0" normalizeH="0" baseline="0" noProof="0" dirty="0">
                <a:ln>
                  <a:noFill/>
                </a:ln>
                <a:solidFill>
                  <a:prstClr val="black"/>
                </a:solidFill>
                <a:effectLst/>
                <a:uLnTx/>
                <a:uFillTx/>
                <a:latin typeface="+mn-lt"/>
                <a:ea typeface="+mn-ea"/>
                <a:cs typeface="+mn-cs"/>
              </a:rPr>
              <a:t>is clearly Jesus, destined </a:t>
            </a:r>
            <a:r>
              <a:rPr kumimoji="0" lang="en-US" sz="1200" b="1" i="0" u="none" strike="noStrike" kern="1200" cap="none" spc="0" normalizeH="0" baseline="0" noProof="0" dirty="0">
                <a:ln>
                  <a:noFill/>
                </a:ln>
                <a:solidFill>
                  <a:prstClr val="black"/>
                </a:solidFill>
                <a:effectLst/>
                <a:uLnTx/>
                <a:uFillTx/>
                <a:latin typeface="+mn-lt"/>
                <a:ea typeface="+mn-ea"/>
                <a:cs typeface="+mn-cs"/>
              </a:rPr>
              <a:t>to rule all the nations with a rod of iron.”</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Even though Satan’s attempt to destroy Jesus when He was a child failed, the devil did not give up. Prior to the beginning of Jesus’ ministry, “Jesus was led up by the Spirit into the wilderness to be tempted by the devil” (Matthew 4:1). During this temptation, Satan tried to get Jesus to violate God’s law and worship him instead of God. The devil offered Jesus “all the kingdoms of the world and their glory” (verse 8) if Jesus would worship him. But Jesus did not do so.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When Jesus’ ministry was fulfilled and it was time for Him to give His life as payment for humanity’s sins, Satan was there once again. On this occasion, Satan was the one who “put it into the heart of Judas Iscariot, Simon’s son, to betray Him” (John 13:2). Although Satan was clearly involved in the crucifixion of Jesus, this was actually part of God’s plan for the redemption of mankind.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 Genesis 3:15 had predicted, there would be ongoing “enmity” between the serpent (Satan) and the woman (God’s people) and the “Seed” (Jesus) who would come from the woman. Furthermore, this passage indicated that Satan would have limited success in being able to “bruise” Christ’s heel by influencing the man who would betray Jesus and that Jesus would “bruise” Satan’s head by resisting his temptations and qualifying to replace him as the ruler of this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 why did Satan expend so much effort in his attempts to destroy Jesus? Because if there had not been a perfect Savior to pay the penalty for humanity’s sins, God’s plan would have been thwarted. Without a Savior, humans could not be forgiven of their sins nor could they live forever in God’s eternal family.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dragon vs. God’s people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to his efforts to destroy Jesus, Satan has a long history of persecuting God’s people, especially members of God’s Church, represented by the woman in the latter portions of Revelation 12. Although there was fierce persecution from the earliest days of the New Testament Church, God allowed the woman to flee “into the wilderness, where she has a place prepared by God, that they should feed her there one thousand two hundred and sixty days” (verse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verse indicates that the true Church was protected by God for 1,260 years (see Numbers 14:34 and Ezekiel 4:6, showing that a day can represent a year). During this time—which may have continued through the Middle Ages—the Church was protected from its enemies, including the Roman Empire and false Christianity.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next two verses then explain that “war broke out in heaven” between Satan and his angels and Michael and his angels. As a result of this war, John, in vision, saw that a place for Satan and his angels was not “found for them in heaven any longer” and they were “cast to the earth” (Revelation 12:7-9). This battle is different from Satan’s original rebellion, which is described in verse 4 and which occurred long before the birth of Christ.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setting for this battle, described in verses 7-9, and its significance is then announced by a loud voice in heaven (verses 10-12). This battle is an indicator that “the kingdom of our God, and the power of His Christ have [or will soon] come” (verse 10). Prior to this event, Satan has had access to God’s presence to accuse His people (Job 1:6-7; Job 2:1-2). Now he and his angels no longer have this access and are cast down to the earth.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Realizing the significance of this event, Satan the dragon now has “great wrath, because he knows that he has a short time” (Revelation 12:12) before Christ returns to establish the Kingdom of God on earth. He then directs his rage toward God’s people, the ones who are the continuation of the woman of the Apocalypse who gave birth to the male Child (verse 13).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God, however, will not allow Satan to destroy His people. Jesus had promised that the “gates of Hades [the grave]” would not prevail against it (Matthew 16:18). To protect His people, the woman is “given two wings of a great eagle,” meaning she is safely taken into “her place,” where she will be protected for “a time, and times and half a time [apparently 3½ years], from the presence of the serpent” (Revelation 12:14).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Even though Satan will spew “water out of his mouth like a flood,” to try to get at the woman, he will not be successful (verses 15-16). In this passage, the concept of a “flood” likely represents armies (see Isaiah 59:19; Jeremiah 46:7-8).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Satan then goes to “make war with the rest of her [the woman’s] offspring, who keep the commandments of God and have the testimony of Jesus Christ” (Revelation 12:17). From this passage we note that while some members of God’s true Church will be protected from Satan’s wrath during these end times prior to Christ’s return, others will not. Those not in the place of protection will need to prove their allegiance to God the Father and Christ in the face of Satan’s intense persecution.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The dragon vs. you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Whether you realize it or not, Satan also hates you and will do everything possible to keep you from loving and obeying your Creator. His anger is not just against Jesus and the Church. Why is he angry at you? Apparently, because he realizes that humans were created by God with the potential to be higher than he was (Hebrews 2:6-8).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Because of his sick, twisted and unsound thinking, Satan has taken on the role of being an adversary against those seeking to love and obey their Father in heaven. Writing to the people of God, Peter cautioned, “Be sober, be vigilant; because your </a:t>
            </a:r>
            <a:r>
              <a:rPr kumimoji="0" lang="en-US" sz="1200" b="0" i="1" u="none" strike="noStrike" kern="1200" cap="none" spc="0" normalizeH="0" baseline="0" noProof="0" dirty="0">
                <a:ln>
                  <a:noFill/>
                </a:ln>
                <a:solidFill>
                  <a:prstClr val="black"/>
                </a:solidFill>
                <a:effectLst/>
                <a:uLnTx/>
                <a:uFillTx/>
                <a:latin typeface="+mn-lt"/>
                <a:ea typeface="+mn-ea"/>
                <a:cs typeface="+mn-cs"/>
              </a:rPr>
              <a:t>adversary</a:t>
            </a:r>
            <a:r>
              <a:rPr kumimoji="0" lang="en-US" sz="1200" b="0" i="0" u="none" strike="noStrike" kern="1200" cap="none" spc="0" normalizeH="0" baseline="0" noProof="0" dirty="0">
                <a:ln>
                  <a:noFill/>
                </a:ln>
                <a:solidFill>
                  <a:prstClr val="black"/>
                </a:solidFill>
                <a:effectLst/>
                <a:uLnTx/>
                <a:uFillTx/>
                <a:latin typeface="+mn-lt"/>
                <a:ea typeface="+mn-ea"/>
                <a:cs typeface="+mn-cs"/>
              </a:rPr>
              <a:t> the devil walks about like a roaring lion, seeking whom he may devour” (1 Peter 5:8).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communicating with the brethren in Corinth, Paul described the true gospel as being “veiled” or hidden because of Satan, “the god of this age,” who had blinded the minds of unbelievers (2 Corinthians 4:3-4). The good news is that this “veil is taken away in Christ” (2 Corinthians 3:14).</a:t>
            </a:r>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2133246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Who is the “woman”?  Israel? Mary? The church community? Messianic community? Descriptions sound divine...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Clothed with the sun</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moon under her feet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 crown of twelve stars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(tribes of Israel?? Apostles?? Symbolic of church?? Or Messianic kingdom??)</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With child... Jesus!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When is this happening? Labor pains and giving birth?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Jesus?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12 Tribes of Israel?</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Church?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p:txBody>
      </p:sp>
    </p:spTree>
    <p:extLst>
      <p:ext uri="{BB962C8B-B14F-4D97-AF65-F5344CB8AC3E}">
        <p14:creationId xmlns:p14="http://schemas.microsoft.com/office/powerpoint/2010/main" val="25494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Who is the dragon? Vs. 9 identifies him as Satan</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Great... Red...</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Seven heads with seven diadems</a:t>
            </a:r>
          </a:p>
          <a:p>
            <a:pPr marL="1028700" marR="0" lvl="1" indent="-5715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Ten horns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swept away a third of the stars of heaven and threw them to the earth</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What are the stars and When did this happen?</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Fallen angels? Before Genesis 3...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Before Genesis 1?</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End Times battle?</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Cataclysmic event caused by Satan?</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Stood before the woman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Location? Heaven? Earth? Jerusalem? Bethlehem?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Purpose: Devour the child!!  Herod’s decree to kill the newborns?</a:t>
            </a:r>
          </a:p>
          <a:p>
            <a:pPr marL="1371600" marR="0" lvl="2"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9471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Israel Jesus and Woman v Seven Headed Dragon Revelation 12 is a painting by The Decree to Restore Jerusalem which was uploaded on July 25th, 2015.</a:t>
            </a:r>
          </a:p>
          <a:p>
            <a:endParaRPr lang="en-US" dirty="0"/>
          </a:p>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18</a:t>
            </a:fld>
            <a:endParaRPr lang="en-US"/>
          </a:p>
        </p:txBody>
      </p:sp>
    </p:spTree>
    <p:extLst>
      <p:ext uri="{BB962C8B-B14F-4D97-AF65-F5344CB8AC3E}">
        <p14:creationId xmlns:p14="http://schemas.microsoft.com/office/powerpoint/2010/main" val="2478510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41509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Jesus is the One who is prophesied to “</a:t>
            </a:r>
            <a:r>
              <a:rPr kumimoji="0" lang="en-US" sz="1200" b="1" i="1" u="none" strike="noStrike" kern="1200" cap="none" spc="0" normalizeH="0" baseline="0" noProof="0" dirty="0">
                <a:ln>
                  <a:noFill/>
                </a:ln>
                <a:solidFill>
                  <a:prstClr val="black"/>
                </a:solidFill>
                <a:effectLst/>
                <a:uLnTx/>
                <a:uFillTx/>
                <a:latin typeface="+mn-lt"/>
                <a:ea typeface="+mn-ea"/>
                <a:cs typeface="+mn-cs"/>
              </a:rPr>
              <a:t>strike the nations. And He Himself will rule them with a rod of iron</a:t>
            </a:r>
            <a:r>
              <a:rPr kumimoji="0" lang="en-US" sz="1200" b="1" i="0" u="none" strike="noStrike" kern="1200" cap="none" spc="0" normalizeH="0" baseline="0" noProof="0" dirty="0">
                <a:ln>
                  <a:noFill/>
                </a:ln>
                <a:solidFill>
                  <a:prstClr val="black"/>
                </a:solidFill>
                <a:effectLst/>
                <a:uLnTx/>
                <a:uFillTx/>
                <a:latin typeface="+mn-lt"/>
                <a:ea typeface="+mn-ea"/>
                <a:cs typeface="+mn-cs"/>
              </a:rPr>
              <a:t>” (Revelation 19:15).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The verse continues, “And her Child was </a:t>
            </a:r>
            <a:r>
              <a:rPr kumimoji="0" lang="en-US" sz="3200" b="1" i="1" u="none" strike="noStrike" kern="1200" cap="none" spc="0" normalizeH="0" baseline="0" noProof="0" dirty="0">
                <a:ln>
                  <a:noFill/>
                </a:ln>
                <a:solidFill>
                  <a:prstClr val="black"/>
                </a:solidFill>
                <a:effectLst/>
                <a:uLnTx/>
                <a:uFillTx/>
                <a:latin typeface="+mn-lt"/>
                <a:ea typeface="+mn-ea"/>
                <a:cs typeface="+mn-cs"/>
              </a:rPr>
              <a:t>caught up to God </a:t>
            </a:r>
            <a:r>
              <a:rPr kumimoji="0" lang="en-US" sz="3200" b="0" i="0" u="none" strike="noStrike" kern="1200" cap="none" spc="0" normalizeH="0" baseline="0" noProof="0" dirty="0">
                <a:ln>
                  <a:noFill/>
                </a:ln>
                <a:solidFill>
                  <a:prstClr val="black"/>
                </a:solidFill>
                <a:effectLst/>
                <a:uLnTx/>
                <a:uFillTx/>
                <a:latin typeface="+mn-lt"/>
                <a:ea typeface="+mn-ea"/>
                <a:cs typeface="+mn-cs"/>
              </a:rPr>
              <a:t>and His throne.” = the Ascension!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black"/>
                </a:solidFill>
                <a:effectLst/>
                <a:uLnTx/>
                <a:uFillTx/>
                <a:latin typeface="+mn-lt"/>
                <a:ea typeface="+mn-ea"/>
                <a:cs typeface="+mn-cs"/>
              </a:rPr>
              <a:t>Fled into the wilderness </a:t>
            </a:r>
            <a:r>
              <a:rPr kumimoji="0" lang="en-US" sz="3200" b="0" i="0" u="none" strike="noStrike" kern="1200" cap="none" spc="0" normalizeH="0" baseline="0" noProof="0" dirty="0">
                <a:ln>
                  <a:noFill/>
                </a:ln>
                <a:solidFill>
                  <a:prstClr val="black"/>
                </a:solidFill>
                <a:effectLst/>
                <a:uLnTx/>
                <a:uFillTx/>
                <a:latin typeface="+mn-lt"/>
                <a:ea typeface="+mn-ea"/>
                <a:cs typeface="+mn-cs"/>
              </a:rPr>
              <a:t>= Jesus to Egypt as baby?... Wilderness temptations?...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black"/>
                </a:solidFill>
                <a:effectLst/>
                <a:uLnTx/>
                <a:uFillTx/>
                <a:latin typeface="+mn-lt"/>
                <a:ea typeface="+mn-ea"/>
                <a:cs typeface="+mn-cs"/>
              </a:rPr>
              <a:t>Nourished!! </a:t>
            </a:r>
            <a:r>
              <a:rPr kumimoji="0" lang="en-US" sz="3200" b="0" i="0" u="none" strike="noStrike" kern="1200" cap="none" spc="0" normalizeH="0" baseline="0" noProof="0" dirty="0">
                <a:ln>
                  <a:noFill/>
                </a:ln>
                <a:solidFill>
                  <a:prstClr val="black"/>
                </a:solidFill>
                <a:effectLst/>
                <a:uLnTx/>
                <a:uFillTx/>
                <a:latin typeface="+mn-lt"/>
                <a:ea typeface="+mn-ea"/>
                <a:cs typeface="+mn-cs"/>
              </a:rPr>
              <a:t>= a lot we don’t know... But God takes care of those who belong to Him!!!</a:t>
            </a:r>
            <a:endParaRPr kumimoji="0" lang="en-US" sz="3200" b="1" i="1"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mn-lt"/>
                <a:ea typeface="+mn-ea"/>
                <a:cs typeface="+mn-cs"/>
              </a:rPr>
              <a:t>1260 days = 1260 years??  3-1/2 years??  A brief amount of time—half of seven?? (half of last week of Daniel’s prophesy?)</a:t>
            </a: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1073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War in heaven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When???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Heaven or in the heavenly realm?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Michael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guardian archangel of Israel !! But the daily victory is described in vs 11 overcame by the blood of the lamb and word of their testimony to death!!!</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Thrown down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the good guys win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n-lt"/>
                <a:ea typeface="+mn-ea"/>
                <a:cs typeface="+mn-cs"/>
              </a:rPr>
              <a:t>Isaiah 14:12–15 </a:t>
            </a:r>
            <a:r>
              <a:rPr kumimoji="0" lang="en-US" sz="1200" b="0" i="0" u="none" strike="noStrike" kern="1200" cap="none" spc="0" normalizeH="0" baseline="0" noProof="0" dirty="0">
                <a:ln>
                  <a:noFill/>
                </a:ln>
                <a:solidFill>
                  <a:prstClr val="black"/>
                </a:solidFill>
                <a:effectLst/>
                <a:uLnTx/>
                <a:uFillTx/>
                <a:latin typeface="+mn-lt"/>
                <a:ea typeface="+mn-ea"/>
                <a:cs typeface="+mn-cs"/>
              </a:rPr>
              <a:t>English Standard Version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12  “How you are fallen from heaven, O Day Star, son of Dawn!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How you are cut down to the ground, you who laid the nations 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13  You said in your heart, I will ascend to heaven; above the stars of God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 will set my throne on high; I will sit on the mount of assembly in the far reaches of the north;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14  I will ascend above the heights of the clouds; I will make myself like the Most High.’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 15  But you are brought down to </a:t>
            </a:r>
            <a:r>
              <a:rPr kumimoji="0" lang="en-US" sz="1200" b="0" i="0" u="none" strike="noStrike" kern="1200" cap="none" spc="0" normalizeH="0" baseline="0" noProof="0" dirty="0" err="1">
                <a:ln>
                  <a:noFill/>
                </a:ln>
                <a:solidFill>
                  <a:prstClr val="black"/>
                </a:solidFill>
                <a:effectLst/>
                <a:uLnTx/>
                <a:uFillTx/>
                <a:latin typeface="+mn-lt"/>
                <a:ea typeface="+mn-ea"/>
                <a:cs typeface="+mn-cs"/>
              </a:rPr>
              <a:t>Sheol</a:t>
            </a:r>
            <a:r>
              <a:rPr kumimoji="0" lang="en-US" sz="1200" b="0" i="0" u="none" strike="noStrike" kern="1200" cap="none" spc="0" normalizeH="0" baseline="0" noProof="0" dirty="0">
                <a:ln>
                  <a:noFill/>
                </a:ln>
                <a:solidFill>
                  <a:prstClr val="black"/>
                </a:solidFill>
                <a:effectLst/>
                <a:uLnTx/>
                <a:uFillTx/>
                <a:latin typeface="+mn-lt"/>
                <a:ea typeface="+mn-ea"/>
                <a:cs typeface="+mn-cs"/>
              </a:rPr>
              <a:t>, to the far reaches of the pit.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Vs 9-10 Names for Satan</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great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dragon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serpent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of old...  Old = </a:t>
            </a:r>
            <a:r>
              <a:rPr lang="el-GR" sz="3200" b="0" i="0" dirty="0">
                <a:solidFill>
                  <a:srgbClr val="001320"/>
                </a:solidFill>
                <a:effectLst/>
                <a:latin typeface="Cardo"/>
              </a:rPr>
              <a:t>ἀρχαῖος</a:t>
            </a:r>
            <a:r>
              <a:rPr lang="en-US" sz="3200" b="0" i="0" dirty="0">
                <a:solidFill>
                  <a:srgbClr val="001320"/>
                </a:solidFill>
                <a:effectLst/>
                <a:latin typeface="Cardo"/>
              </a:rPr>
              <a:t> = ancient</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devil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l-GR" sz="1200" b="0" i="0" kern="1200" dirty="0">
                <a:solidFill>
                  <a:schemeClr val="tx1"/>
                </a:solidFill>
                <a:effectLst/>
                <a:latin typeface="+mn-lt"/>
                <a:ea typeface="+mn-ea"/>
                <a:cs typeface="+mn-cs"/>
              </a:rPr>
              <a:t>Διάβολος</a:t>
            </a:r>
            <a:r>
              <a:rPr lang="en-US" sz="1200" b="0" i="0" kern="1200" dirty="0">
                <a:solidFill>
                  <a:schemeClr val="tx1"/>
                </a:solidFill>
                <a:effectLst/>
                <a:latin typeface="+mn-lt"/>
                <a:ea typeface="+mn-ea"/>
                <a:cs typeface="+mn-cs"/>
              </a:rPr>
              <a:t> = "to slander, accuse, defame") – properly, a slanderer; a </a:t>
            </a:r>
            <a:r>
              <a:rPr lang="en-US" sz="1200" b="0" i="1" kern="1200" dirty="0">
                <a:solidFill>
                  <a:schemeClr val="tx1"/>
                </a:solidFill>
                <a:effectLst/>
                <a:latin typeface="+mn-lt"/>
                <a:ea typeface="+mn-ea"/>
                <a:cs typeface="+mn-cs"/>
              </a:rPr>
              <a:t>false accuser</a:t>
            </a:r>
            <a:r>
              <a:rPr lang="en-US" sz="1200" b="0" i="0" kern="1200" dirty="0">
                <a:solidFill>
                  <a:schemeClr val="tx1"/>
                </a:solidFill>
                <a:effectLst/>
                <a:latin typeface="+mn-lt"/>
                <a:ea typeface="+mn-ea"/>
                <a:cs typeface="+mn-cs"/>
              </a:rPr>
              <a:t>; unjustly criticizing to </a:t>
            </a:r>
            <a:r>
              <a:rPr lang="en-US" sz="1200" b="0" i="1" kern="1200" dirty="0">
                <a:solidFill>
                  <a:schemeClr val="tx1"/>
                </a:solidFill>
                <a:effectLst/>
                <a:latin typeface="+mn-lt"/>
                <a:ea typeface="+mn-ea"/>
                <a:cs typeface="+mn-cs"/>
              </a:rPr>
              <a:t>hurt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malign</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condemn</a:t>
            </a:r>
            <a:r>
              <a:rPr lang="en-US" sz="1200" b="0" i="0" kern="1200" dirty="0">
                <a:solidFill>
                  <a:schemeClr val="tx1"/>
                </a:solidFill>
                <a:effectLst/>
                <a:latin typeface="+mn-lt"/>
                <a:ea typeface="+mn-ea"/>
                <a:cs typeface="+mn-cs"/>
              </a:rPr>
              <a:t> to </a:t>
            </a:r>
            <a:r>
              <a:rPr lang="en-US" sz="1200" b="0" i="1" kern="1200" dirty="0">
                <a:solidFill>
                  <a:schemeClr val="tx1"/>
                </a:solidFill>
                <a:effectLst/>
                <a:latin typeface="+mn-lt"/>
                <a:ea typeface="+mn-ea"/>
                <a:cs typeface="+mn-cs"/>
              </a:rPr>
              <a:t>sever a relationship</a:t>
            </a:r>
            <a:r>
              <a:rPr lang="en-US" sz="1200" b="0" i="0" kern="1200" dirty="0">
                <a:solidFill>
                  <a:schemeClr val="tx1"/>
                </a:solidFill>
                <a:effectLst/>
                <a:latin typeface="+mn-lt"/>
                <a:ea typeface="+mn-ea"/>
                <a:cs typeface="+mn-cs"/>
              </a:rPr>
              <a:t>.) ...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Satan</a:t>
            </a:r>
            <a:r>
              <a:rPr lang="en-US"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Σατανᾶς</a:t>
            </a:r>
            <a:r>
              <a:rPr lang="en-US" sz="1200" b="0" i="0" kern="1200" dirty="0">
                <a:solidFill>
                  <a:schemeClr val="tx1"/>
                </a:solidFill>
                <a:effectLst/>
                <a:latin typeface="+mn-lt"/>
                <a:ea typeface="+mn-ea"/>
                <a:cs typeface="+mn-cs"/>
              </a:rPr>
              <a:t> = the adversary)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Who </a:t>
            </a:r>
            <a:r>
              <a:rPr lang="en-US" sz="1200" b="1" i="1" u="sng" kern="1200" dirty="0">
                <a:solidFill>
                  <a:schemeClr val="tx1"/>
                </a:solidFill>
                <a:effectLst/>
                <a:latin typeface="+mn-lt"/>
                <a:ea typeface="+mn-ea"/>
                <a:cs typeface="+mn-cs"/>
              </a:rPr>
              <a:t>deceives</a:t>
            </a:r>
            <a:r>
              <a:rPr lang="en-US" sz="1200" b="0" i="0" kern="1200" dirty="0">
                <a:solidFill>
                  <a:schemeClr val="tx1"/>
                </a:solidFill>
                <a:effectLst/>
                <a:latin typeface="+mn-lt"/>
                <a:ea typeface="+mn-ea"/>
                <a:cs typeface="+mn-cs"/>
              </a:rPr>
              <a:t> the whole world = </a:t>
            </a:r>
            <a:r>
              <a:rPr lang="el-GR" sz="1200" b="0" i="0" kern="1200" dirty="0">
                <a:solidFill>
                  <a:schemeClr val="tx1"/>
                </a:solidFill>
                <a:effectLst/>
                <a:latin typeface="+mn-lt"/>
                <a:ea typeface="+mn-ea"/>
                <a:cs typeface="+mn-cs"/>
              </a:rPr>
              <a:t>πλανῶν</a:t>
            </a:r>
            <a:r>
              <a:rPr lang="en-US" sz="1200" b="0" i="0" kern="1200" dirty="0">
                <a:solidFill>
                  <a:schemeClr val="tx1"/>
                </a:solidFill>
                <a:effectLst/>
                <a:latin typeface="+mn-lt"/>
                <a:ea typeface="+mn-ea"/>
                <a:cs typeface="+mn-cs"/>
              </a:rPr>
              <a:t> lead astray, deceive, cause to wander.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Vs. 10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accuser</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of our brethren has been thrown down, he who accuses them before our God day and night. = </a:t>
            </a:r>
            <a:r>
              <a:rPr lang="el-GR" sz="1200" b="0" i="0" kern="1200" dirty="0">
                <a:solidFill>
                  <a:schemeClr val="tx1"/>
                </a:solidFill>
                <a:effectLst/>
                <a:latin typeface="+mn-lt"/>
                <a:ea typeface="+mn-ea"/>
                <a:cs typeface="+mn-cs"/>
              </a:rPr>
              <a:t>κατήγωρ</a:t>
            </a:r>
            <a:r>
              <a:rPr lang="en-US" sz="1200" b="0" i="0" kern="1200" dirty="0">
                <a:solidFill>
                  <a:schemeClr val="tx1"/>
                </a:solidFill>
                <a:effectLst/>
                <a:latin typeface="+mn-lt"/>
                <a:ea typeface="+mn-ea"/>
                <a:cs typeface="+mn-cs"/>
              </a:rPr>
              <a:t> </a:t>
            </a:r>
            <a:r>
              <a:rPr lang="en-US" b="1" i="0" u="none" strike="noStrike" dirty="0">
                <a:solidFill>
                  <a:srgbClr val="0066AA"/>
                </a:solidFill>
                <a:effectLst/>
                <a:latin typeface="Arial" panose="020B0604020202020204" pitchFamily="34" charset="0"/>
              </a:rPr>
              <a:t>: </a:t>
            </a:r>
            <a:r>
              <a:rPr lang="en-US" b="0" i="0" dirty="0">
                <a:solidFill>
                  <a:srgbClr val="001320"/>
                </a:solidFill>
                <a:effectLst/>
                <a:latin typeface="Roboto"/>
              </a:rPr>
              <a:t>an accuser, prosecutor. </a:t>
            </a:r>
            <a:endParaRPr lang="en-US" sz="1200" b="0" i="0" kern="1200" dirty="0">
              <a:solidFill>
                <a:schemeClr val="tx1"/>
              </a:solidFill>
              <a:effectLst/>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64493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Vs 9-10 Names for Satan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 reveals his character and schemes</a:t>
            </a:r>
            <a:endPar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great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dragon</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Universal symbol of evil</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serpent</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of old...  Old = </a:t>
            </a:r>
            <a:r>
              <a:rPr lang="el-GR" sz="3200" b="0" i="0" dirty="0">
                <a:solidFill>
                  <a:srgbClr val="001320"/>
                </a:solidFill>
                <a:effectLst/>
                <a:latin typeface="Cardo"/>
              </a:rPr>
              <a:t>ἀρχαῖος</a:t>
            </a:r>
            <a:r>
              <a:rPr lang="en-US" sz="3200" b="0" i="0" dirty="0">
                <a:solidFill>
                  <a:srgbClr val="001320"/>
                </a:solidFill>
                <a:effectLst/>
                <a:latin typeface="Cardo"/>
              </a:rPr>
              <a:t> = ancient = the trickster from the Garden of Eden</a:t>
            </a: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The </a:t>
            </a:r>
            <a:r>
              <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rPr>
              <a:t>devil</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a:t>
            </a:r>
            <a:r>
              <a:rPr lang="el-GR" sz="1200" b="0" i="0" kern="1200" dirty="0">
                <a:solidFill>
                  <a:schemeClr val="tx1"/>
                </a:solidFill>
                <a:effectLst/>
                <a:latin typeface="+mn-lt"/>
                <a:ea typeface="+mn-ea"/>
                <a:cs typeface="+mn-cs"/>
              </a:rPr>
              <a:t>Διάβολος</a:t>
            </a:r>
            <a:r>
              <a:rPr lang="en-US" sz="1200" b="0" i="0" kern="1200" dirty="0">
                <a:solidFill>
                  <a:schemeClr val="tx1"/>
                </a:solidFill>
                <a:effectLst/>
                <a:latin typeface="+mn-lt"/>
                <a:ea typeface="+mn-ea"/>
                <a:cs typeface="+mn-cs"/>
              </a:rPr>
              <a:t> = "to slander, accuse, defame") – properly, a </a:t>
            </a:r>
            <a:r>
              <a:rPr lang="en-US" sz="1200" b="1" i="0" kern="1200" dirty="0">
                <a:solidFill>
                  <a:schemeClr val="tx1"/>
                </a:solidFill>
                <a:effectLst/>
                <a:latin typeface="+mn-lt"/>
                <a:ea typeface="+mn-ea"/>
                <a:cs typeface="+mn-cs"/>
              </a:rPr>
              <a:t>slanderer</a:t>
            </a:r>
            <a:r>
              <a:rPr lang="en-US" sz="1200" b="0" i="0" kern="1200" dirty="0">
                <a:solidFill>
                  <a:schemeClr val="tx1"/>
                </a:solidFill>
                <a:effectLst/>
                <a:latin typeface="+mn-lt"/>
                <a:ea typeface="+mn-ea"/>
                <a:cs typeface="+mn-cs"/>
              </a:rPr>
              <a:t>; a </a:t>
            </a:r>
            <a:r>
              <a:rPr lang="en-US" sz="1200" b="0" i="1" kern="1200" dirty="0">
                <a:solidFill>
                  <a:schemeClr val="tx1"/>
                </a:solidFill>
                <a:effectLst/>
                <a:latin typeface="+mn-lt"/>
                <a:ea typeface="+mn-ea"/>
                <a:cs typeface="+mn-cs"/>
              </a:rPr>
              <a:t>false accuser</a:t>
            </a:r>
            <a:r>
              <a:rPr lang="en-US" sz="1200" b="0" i="0" kern="1200" dirty="0">
                <a:solidFill>
                  <a:schemeClr val="tx1"/>
                </a:solidFill>
                <a:effectLst/>
                <a:latin typeface="+mn-lt"/>
                <a:ea typeface="+mn-ea"/>
                <a:cs typeface="+mn-cs"/>
              </a:rPr>
              <a:t>; unjustly criticizing to </a:t>
            </a:r>
            <a:r>
              <a:rPr lang="en-US" sz="1200" b="0" i="1" kern="1200" dirty="0">
                <a:solidFill>
                  <a:schemeClr val="tx1"/>
                </a:solidFill>
                <a:effectLst/>
                <a:latin typeface="+mn-lt"/>
                <a:ea typeface="+mn-ea"/>
                <a:cs typeface="+mn-cs"/>
              </a:rPr>
              <a:t>hurt </a:t>
            </a:r>
            <a:r>
              <a:rPr lang="en-US" sz="1200" b="0" i="0" kern="1200" dirty="0">
                <a:solidFill>
                  <a:schemeClr val="tx1"/>
                </a:solidFill>
                <a:effectLst/>
                <a:latin typeface="+mn-lt"/>
                <a:ea typeface="+mn-ea"/>
                <a:cs typeface="+mn-cs"/>
              </a:rPr>
              <a:t>(</a:t>
            </a:r>
            <a:r>
              <a:rPr lang="en-US" sz="1200" b="0" i="1" kern="1200" dirty="0">
                <a:solidFill>
                  <a:schemeClr val="tx1"/>
                </a:solidFill>
                <a:effectLst/>
                <a:latin typeface="+mn-lt"/>
                <a:ea typeface="+mn-ea"/>
                <a:cs typeface="+mn-cs"/>
              </a:rPr>
              <a:t>malign</a:t>
            </a:r>
            <a:r>
              <a:rPr lang="en-US" sz="1200" b="0" i="0" kern="1200" dirty="0">
                <a:solidFill>
                  <a:schemeClr val="tx1"/>
                </a:solidFill>
                <a:effectLst/>
                <a:latin typeface="+mn-lt"/>
                <a:ea typeface="+mn-ea"/>
                <a:cs typeface="+mn-cs"/>
              </a:rPr>
              <a:t>) and </a:t>
            </a:r>
            <a:r>
              <a:rPr lang="en-US" sz="1200" b="0" i="1" kern="1200" dirty="0">
                <a:solidFill>
                  <a:schemeClr val="tx1"/>
                </a:solidFill>
                <a:effectLst/>
                <a:latin typeface="+mn-lt"/>
                <a:ea typeface="+mn-ea"/>
                <a:cs typeface="+mn-cs"/>
              </a:rPr>
              <a:t>condemn</a:t>
            </a:r>
            <a:r>
              <a:rPr lang="en-US" sz="1200" b="0" i="0" kern="1200" dirty="0">
                <a:solidFill>
                  <a:schemeClr val="tx1"/>
                </a:solidFill>
                <a:effectLst/>
                <a:latin typeface="+mn-lt"/>
                <a:ea typeface="+mn-ea"/>
                <a:cs typeface="+mn-cs"/>
              </a:rPr>
              <a:t> to </a:t>
            </a:r>
            <a:r>
              <a:rPr lang="en-US" sz="1200" b="0" i="1" kern="1200" dirty="0">
                <a:solidFill>
                  <a:schemeClr val="tx1"/>
                </a:solidFill>
                <a:effectLst/>
                <a:latin typeface="+mn-lt"/>
                <a:ea typeface="+mn-ea"/>
                <a:cs typeface="+mn-cs"/>
              </a:rPr>
              <a:t>sever a relationship</a:t>
            </a:r>
            <a:r>
              <a:rPr lang="en-US" sz="1200" b="0" i="0" kern="1200" dirty="0">
                <a:solidFill>
                  <a:schemeClr val="tx1"/>
                </a:solidFill>
                <a:effectLst/>
                <a:latin typeface="+mn-lt"/>
                <a:ea typeface="+mn-ea"/>
                <a:cs typeface="+mn-cs"/>
              </a:rPr>
              <a:t>.) ...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1" i="1" kern="1200" dirty="0">
                <a:solidFill>
                  <a:schemeClr val="tx1"/>
                </a:solidFill>
                <a:effectLst/>
                <a:latin typeface="+mn-lt"/>
                <a:ea typeface="+mn-ea"/>
                <a:cs typeface="+mn-cs"/>
              </a:rPr>
              <a:t>Satan</a:t>
            </a:r>
            <a:r>
              <a:rPr lang="en-US" sz="1200" b="0" i="0" kern="1200" dirty="0">
                <a:solidFill>
                  <a:schemeClr val="tx1"/>
                </a:solidFill>
                <a:effectLst/>
                <a:latin typeface="+mn-lt"/>
                <a:ea typeface="+mn-ea"/>
                <a:cs typeface="+mn-cs"/>
              </a:rPr>
              <a:t> (</a:t>
            </a:r>
            <a:r>
              <a:rPr lang="el-GR" sz="1200" b="0" i="0" kern="1200" dirty="0">
                <a:solidFill>
                  <a:schemeClr val="tx1"/>
                </a:solidFill>
                <a:effectLst/>
                <a:latin typeface="+mn-lt"/>
                <a:ea typeface="+mn-ea"/>
                <a:cs typeface="+mn-cs"/>
              </a:rPr>
              <a:t>Σατανᾶς</a:t>
            </a:r>
            <a:r>
              <a:rPr lang="en-US" sz="1200" b="0" i="0" kern="1200" dirty="0">
                <a:solidFill>
                  <a:schemeClr val="tx1"/>
                </a:solidFill>
                <a:effectLst/>
                <a:latin typeface="+mn-lt"/>
                <a:ea typeface="+mn-ea"/>
                <a:cs typeface="+mn-cs"/>
              </a:rPr>
              <a:t> = the </a:t>
            </a:r>
            <a:r>
              <a:rPr lang="en-US" sz="1200" b="1" i="0" kern="1200" dirty="0">
                <a:solidFill>
                  <a:schemeClr val="tx1"/>
                </a:solidFill>
                <a:effectLst/>
                <a:latin typeface="+mn-lt"/>
                <a:ea typeface="+mn-ea"/>
                <a:cs typeface="+mn-cs"/>
              </a:rPr>
              <a:t>adversary</a:t>
            </a:r>
            <a:r>
              <a:rPr lang="en-US" sz="1200" b="0" i="0" kern="1200" dirty="0">
                <a:solidFill>
                  <a:schemeClr val="tx1"/>
                </a:solidFill>
                <a:effectLst/>
                <a:latin typeface="+mn-lt"/>
                <a:ea typeface="+mn-ea"/>
                <a:cs typeface="+mn-cs"/>
              </a:rPr>
              <a:t>) enemy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Who </a:t>
            </a:r>
            <a:r>
              <a:rPr lang="en-US" sz="1200" b="1" i="1" u="sng" kern="1200" dirty="0">
                <a:solidFill>
                  <a:schemeClr val="tx1"/>
                </a:solidFill>
                <a:effectLst/>
                <a:latin typeface="+mn-lt"/>
                <a:ea typeface="+mn-ea"/>
                <a:cs typeface="+mn-cs"/>
              </a:rPr>
              <a:t>deceives</a:t>
            </a:r>
            <a:r>
              <a:rPr lang="en-US" sz="1200" b="0" i="0" kern="1200" dirty="0">
                <a:solidFill>
                  <a:schemeClr val="tx1"/>
                </a:solidFill>
                <a:effectLst/>
                <a:latin typeface="+mn-lt"/>
                <a:ea typeface="+mn-ea"/>
                <a:cs typeface="+mn-cs"/>
              </a:rPr>
              <a:t> the whole world = </a:t>
            </a:r>
            <a:r>
              <a:rPr lang="el-GR" sz="1200" b="0" i="0" kern="1200" dirty="0">
                <a:solidFill>
                  <a:schemeClr val="tx1"/>
                </a:solidFill>
                <a:effectLst/>
                <a:latin typeface="+mn-lt"/>
                <a:ea typeface="+mn-ea"/>
                <a:cs typeface="+mn-cs"/>
              </a:rPr>
              <a:t>πλανῶν</a:t>
            </a:r>
            <a:r>
              <a:rPr lang="en-US" sz="1200" b="0" i="0" kern="1200" dirty="0">
                <a:solidFill>
                  <a:schemeClr val="tx1"/>
                </a:solidFill>
                <a:effectLst/>
                <a:latin typeface="+mn-lt"/>
                <a:ea typeface="+mn-ea"/>
                <a:cs typeface="+mn-cs"/>
              </a:rPr>
              <a:t> lead astray, deceive, cause to wander.</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600" b="1" i="0" u="none" strike="noStrike" kern="1200" cap="none" spc="0" normalizeH="0" baseline="0" noProof="0" dirty="0">
                <a:ln>
                  <a:noFill/>
                </a:ln>
                <a:solidFill>
                  <a:prstClr val="white"/>
                </a:solidFill>
                <a:effectLst/>
                <a:uLnTx/>
                <a:uFillTx/>
                <a:latin typeface="Trebuchet MS" panose="020B0603020202020204"/>
                <a:ea typeface="+mn-ea"/>
                <a:cs typeface="+mn-cs"/>
              </a:rPr>
              <a:t>Vs. 10 </a:t>
            </a:r>
            <a:r>
              <a:rPr kumimoji="0" lang="en-US" sz="3600" b="1" i="1" u="sng" strike="noStrike" kern="1200" cap="none" spc="0" normalizeH="0" baseline="0" noProof="0" dirty="0">
                <a:ln>
                  <a:noFill/>
                </a:ln>
                <a:solidFill>
                  <a:prstClr val="white"/>
                </a:solidFill>
                <a:effectLst/>
                <a:uLnTx/>
                <a:uFillTx/>
                <a:latin typeface="Trebuchet MS" panose="020B0603020202020204"/>
                <a:ea typeface="+mn-ea"/>
                <a:cs typeface="+mn-cs"/>
              </a:rPr>
              <a:t>the accuser</a:t>
            </a:r>
            <a:r>
              <a:rPr kumimoji="0" lang="en-US" sz="3600" b="0" i="1" u="none" strike="noStrike" kern="1200" cap="none" spc="0" normalizeH="0" baseline="0" noProof="0" dirty="0">
                <a:ln>
                  <a:noFill/>
                </a:ln>
                <a:solidFill>
                  <a:prstClr val="white"/>
                </a:solidFill>
                <a:effectLst/>
                <a:uLnTx/>
                <a:uFillTx/>
                <a:latin typeface="Trebuchet MS" panose="020B0603020202020204"/>
                <a:ea typeface="+mn-ea"/>
                <a:cs typeface="+mn-cs"/>
              </a:rPr>
              <a:t> of our brethren has been thrown down, he who accuses them before our God day and night. = </a:t>
            </a:r>
            <a:r>
              <a:rPr lang="el-GR" sz="1200" b="0" i="0" kern="1200" dirty="0">
                <a:solidFill>
                  <a:schemeClr val="tx1"/>
                </a:solidFill>
                <a:effectLst/>
                <a:latin typeface="+mn-lt"/>
                <a:ea typeface="+mn-ea"/>
                <a:cs typeface="+mn-cs"/>
              </a:rPr>
              <a:t>κατήγωρ</a:t>
            </a:r>
            <a:r>
              <a:rPr lang="en-US" sz="1200" b="0" i="0" kern="1200" dirty="0">
                <a:solidFill>
                  <a:schemeClr val="tx1"/>
                </a:solidFill>
                <a:effectLst/>
                <a:latin typeface="+mn-lt"/>
                <a:ea typeface="+mn-ea"/>
                <a:cs typeface="+mn-cs"/>
              </a:rPr>
              <a:t> </a:t>
            </a:r>
            <a:r>
              <a:rPr lang="en-US" b="1" i="0" u="none" strike="noStrike" dirty="0">
                <a:solidFill>
                  <a:srgbClr val="0066AA"/>
                </a:solidFill>
                <a:effectLst/>
                <a:latin typeface="Arial" panose="020B0604020202020204" pitchFamily="34" charset="0"/>
              </a:rPr>
              <a:t>: </a:t>
            </a:r>
            <a:r>
              <a:rPr lang="en-US" b="0" i="0" dirty="0">
                <a:solidFill>
                  <a:srgbClr val="001320"/>
                </a:solidFill>
                <a:effectLst/>
                <a:latin typeface="Roboto"/>
              </a:rPr>
              <a:t>an accuser, prosecutor. </a:t>
            </a:r>
            <a:endParaRPr lang="en-US" sz="1200" b="0" i="0" kern="1200" dirty="0">
              <a:solidFill>
                <a:schemeClr val="tx1"/>
              </a:solidFill>
              <a:effectLst/>
              <a:latin typeface="+mn-lt"/>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Tricks: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Slander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FALSE accusations against you and others</a:t>
            </a: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Accusation = TRUE accusations...</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against you... Downward spiral of guilt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Against others... Keeps you separated and fighting one another instead of recognizing his schemes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Deception =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 father of lies... He’s good at it. His native language.</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Fighting flesh instead of him</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Ephesians 6:10ff the Full Armor of God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10 Finally, be strong in the Lord and in the strength of His might. 11 Put on the full armor of God, so that you will be able to stand firm against the schemes of the devil. 12 For our struggle is not against flesh and blood, but against the rulers, against the powers, against the world forces of this darkness, against the spiritual forces of wickedness in the heavenly places. 13 Therefore, take up the full armor of God, so that you will be able to resist in the evil day, and having done everything, to stand firm. 14 Stand firm therefore, having girded your loins with truth, and having put on the breastplate of righteousness, 15 and having shod your feet with the preparation of the gospel of peace; 16 in addition to all, taking up the shield of faith with which you will be able to extinguish all the flaming arrows of the evil one. 17 And take the helmet of salvation, and the sword of the Spirit, which is the word of God.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18895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dirty="0"/>
          </a:p>
        </p:txBody>
      </p:sp>
    </p:spTree>
    <p:extLst>
      <p:ext uri="{BB962C8B-B14F-4D97-AF65-F5344CB8AC3E}">
        <p14:creationId xmlns:p14="http://schemas.microsoft.com/office/powerpoint/2010/main" val="243971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879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977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dirty="0"/>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744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2866851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Meanwhile... Back in heaven...  Still worship!!!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THE LAST TRUMPET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the woe of the seventh trumpet won’t come until the bowl judgments in chapter 16!!!</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Revelation 8:2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And I saw the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angels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who stand before God, and seven </a:t>
            </a: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trumpets</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were given to them. =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Referred to as “the </a:t>
            </a:r>
            <a:r>
              <a:rPr kumimoji="0" lang="en-US" sz="3200" b="1" i="0" u="none" strike="noStrike" kern="1200" cap="none" spc="0" normalizeH="0" baseline="0" noProof="0" dirty="0">
                <a:ln>
                  <a:noFill/>
                </a:ln>
                <a:solidFill>
                  <a:prstClr val="white"/>
                </a:solidFill>
                <a:effectLst/>
                <a:uLnTx/>
                <a:uFillTx/>
                <a:latin typeface="Trebuchet MS" panose="020B0603020202020204"/>
                <a:ea typeface="+mn-ea"/>
                <a:cs typeface="+mn-cs"/>
              </a:rPr>
              <a:t>Trumpet Judgments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Same as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the last trumpet </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in 1 Corinthians 15:51-52 (see also 1 </a:t>
            </a:r>
            <a:r>
              <a:rPr kumimoji="0" lang="en-US" sz="3200" b="0" i="0" u="none" strike="noStrike" kern="1200" cap="none" spc="0" normalizeH="0" baseline="0" noProof="0" dirty="0" err="1">
                <a:ln>
                  <a:noFill/>
                </a:ln>
                <a:solidFill>
                  <a:prstClr val="white"/>
                </a:solidFill>
                <a:effectLst/>
                <a:uLnTx/>
                <a:uFillTx/>
                <a:latin typeface="Trebuchet MS" panose="020B0603020202020204"/>
                <a:ea typeface="+mn-ea"/>
                <a:cs typeface="+mn-cs"/>
              </a:rPr>
              <a:t>Thess</a:t>
            </a:r>
            <a:r>
              <a:rPr kumimoji="0" lang="en-US" sz="3200" b="0" i="0" u="none" strike="noStrike" kern="1200" cap="none" spc="0" normalizeH="0" baseline="0" noProof="0" dirty="0">
                <a:ln>
                  <a:noFill/>
                </a:ln>
                <a:solidFill>
                  <a:prstClr val="white"/>
                </a:solidFill>
                <a:effectLst/>
                <a:uLnTx/>
                <a:uFillTx/>
                <a:latin typeface="Trebuchet MS" panose="020B0603020202020204"/>
                <a:ea typeface="+mn-ea"/>
                <a:cs typeface="+mn-cs"/>
              </a:rPr>
              <a:t> 4)???</a:t>
            </a: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algn="l"/>
            <a:r>
              <a:rPr lang="en-US" b="1" i="0" dirty="0">
                <a:solidFill>
                  <a:srgbClr val="000000"/>
                </a:solidFill>
                <a:effectLst/>
                <a:latin typeface="system-ui"/>
              </a:rPr>
              <a:t>The Seventh Trumpet Revelation 11:15ff.  Central idea of Revelation: the establishment of the Kingdom of God!!!</a:t>
            </a:r>
          </a:p>
          <a:p>
            <a:endParaRPr lang="en-US" dirty="0"/>
          </a:p>
        </p:txBody>
      </p:sp>
    </p:spTree>
    <p:extLst>
      <p:ext uri="{BB962C8B-B14F-4D97-AF65-F5344CB8AC3E}">
        <p14:creationId xmlns:p14="http://schemas.microsoft.com/office/powerpoint/2010/main" val="1800466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LAST TRUMPET FRQUENTLY IN NT</a:t>
            </a:r>
          </a:p>
          <a:p>
            <a:r>
              <a:rPr lang="en-US" dirty="0">
                <a:sym typeface="Wingdings" panose="05000000000000000000" pitchFamily="2" charset="2"/>
              </a:rPr>
              <a:t></a:t>
            </a:r>
            <a:endParaRPr lang="en-US" dirty="0"/>
          </a:p>
        </p:txBody>
      </p:sp>
    </p:spTree>
    <p:extLst>
      <p:ext uri="{BB962C8B-B14F-4D97-AF65-F5344CB8AC3E}">
        <p14:creationId xmlns:p14="http://schemas.microsoft.com/office/powerpoint/2010/main" val="2414698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0" u="sng" strike="noStrike" kern="1200" cap="none" spc="0" normalizeH="0" baseline="0" noProof="0" dirty="0">
                <a:ln>
                  <a:noFill/>
                </a:ln>
                <a:solidFill>
                  <a:prstClr val="white"/>
                </a:solidFill>
                <a:effectLst/>
                <a:uLnTx/>
                <a:uFillTx/>
                <a:latin typeface="Trebuchet MS" panose="020B0603020202020204"/>
                <a:ea typeface="+mn-ea"/>
                <a:cs typeface="+mn-cs"/>
              </a:rPr>
              <a:t>THE LAST TRUMPET FRQUENTLY IN NT</a:t>
            </a:r>
          </a:p>
          <a:p>
            <a:pPr marL="0" marR="0" lvl="0" indent="0" algn="l" defTabSz="914400" rtl="0" eaLnBrk="1" fontAlgn="auto" latinLnBrk="0" hangingPunct="1">
              <a:lnSpc>
                <a:spcPct val="90000"/>
              </a:lnSpc>
              <a:spcBef>
                <a:spcPts val="1000"/>
              </a:spcBef>
              <a:spcAft>
                <a:spcPts val="0"/>
              </a:spcAft>
              <a:buClrTx/>
              <a:buSzTx/>
              <a:buFontTx/>
              <a:buNone/>
              <a:tabLst/>
              <a:defRPr/>
            </a:pP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Matthew 24:29-31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1" i="1" u="none" strike="noStrike" kern="1200" cap="none" spc="0" normalizeH="0" baseline="30000" noProof="0" dirty="0">
                <a:ln>
                  <a:noFill/>
                </a:ln>
                <a:solidFill>
                  <a:prstClr val="black"/>
                </a:solidFill>
                <a:effectLst/>
                <a:uLnTx/>
                <a:uFillTx/>
                <a:latin typeface="+mn-lt"/>
                <a:ea typeface="+mn-ea"/>
                <a:cs typeface="+mn-cs"/>
              </a:rPr>
              <a:t>29 </a:t>
            </a:r>
            <a:r>
              <a:rPr kumimoji="0" lang="en-US" sz="1200" b="0" i="1" u="none" strike="noStrike" kern="1200" cap="none" spc="0" normalizeH="0" baseline="0" noProof="0" dirty="0">
                <a:ln>
                  <a:noFill/>
                </a:ln>
                <a:solidFill>
                  <a:prstClr val="black"/>
                </a:solidFill>
                <a:effectLst/>
                <a:uLnTx/>
                <a:uFillTx/>
                <a:latin typeface="+mn-lt"/>
                <a:ea typeface="+mn-ea"/>
                <a:cs typeface="+mn-cs"/>
              </a:rPr>
              <a:t>“But immediately after the tribulation of those days </a:t>
            </a:r>
            <a:r>
              <a:rPr kumimoji="0" lang="en-US" sz="1200" b="0" i="1" u="none" strike="noStrike" kern="1200" cap="small" spc="0" normalizeH="0" baseline="0" noProof="0" dirty="0">
                <a:ln>
                  <a:noFill/>
                </a:ln>
                <a:solidFill>
                  <a:prstClr val="black"/>
                </a:solidFill>
                <a:effectLst/>
                <a:uLnTx/>
                <a:uFillTx/>
                <a:latin typeface="+mn-lt"/>
                <a:ea typeface="+mn-ea"/>
                <a:cs typeface="+mn-cs"/>
              </a:rPr>
              <a:t>the sun will be darkened, and the moon will not give its light, and</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small" spc="0" normalizeH="0" baseline="0" noProof="0" dirty="0">
                <a:ln>
                  <a:noFill/>
                </a:ln>
                <a:solidFill>
                  <a:prstClr val="black"/>
                </a:solidFill>
                <a:effectLst/>
                <a:uLnTx/>
                <a:uFillTx/>
                <a:latin typeface="+mn-lt"/>
                <a:ea typeface="+mn-ea"/>
                <a:cs typeface="+mn-cs"/>
              </a:rPr>
              <a:t>the stars will fall</a:t>
            </a:r>
            <a:r>
              <a:rPr kumimoji="0" lang="en-US" sz="1200" b="0" i="1" u="none" strike="noStrike" kern="1200" cap="none" spc="0" normalizeH="0" baseline="0" noProof="0" dirty="0">
                <a:ln>
                  <a:noFill/>
                </a:ln>
                <a:solidFill>
                  <a:prstClr val="black"/>
                </a:solidFill>
                <a:effectLst/>
                <a:uLnTx/>
                <a:uFillTx/>
                <a:latin typeface="+mn-lt"/>
                <a:ea typeface="+mn-ea"/>
                <a:cs typeface="+mn-cs"/>
              </a:rPr>
              <a:t> from the sky, and the powers of the heavens will be shaken. </a:t>
            </a:r>
            <a:r>
              <a:rPr kumimoji="0" lang="en-US" sz="1200" b="1" i="1" u="none" strike="noStrike" kern="1200" cap="none" spc="0" normalizeH="0" baseline="30000" noProof="0" dirty="0">
                <a:ln>
                  <a:noFill/>
                </a:ln>
                <a:solidFill>
                  <a:prstClr val="black"/>
                </a:solidFill>
                <a:effectLst/>
                <a:uLnTx/>
                <a:uFillTx/>
                <a:latin typeface="+mn-lt"/>
                <a:ea typeface="+mn-ea"/>
                <a:cs typeface="+mn-cs"/>
              </a:rPr>
              <a:t>30 </a:t>
            </a:r>
            <a:r>
              <a:rPr kumimoji="0" lang="en-US" sz="1200" b="0" i="1" u="none" strike="noStrike" kern="1200" cap="none" spc="0" normalizeH="0" baseline="0" noProof="0" dirty="0">
                <a:ln>
                  <a:noFill/>
                </a:ln>
                <a:solidFill>
                  <a:prstClr val="black"/>
                </a:solidFill>
                <a:effectLst/>
                <a:uLnTx/>
                <a:uFillTx/>
                <a:latin typeface="+mn-lt"/>
                <a:ea typeface="+mn-ea"/>
                <a:cs typeface="+mn-cs"/>
              </a:rPr>
              <a:t>And then the sign of the Son of Man will appear in the sky, and then all the tribes of the earth will mourn, and they will see the </a:t>
            </a:r>
            <a:r>
              <a:rPr kumimoji="0" lang="en-US" sz="1200" b="0" i="1" u="none" strike="noStrike" kern="1200" cap="small" spc="0" normalizeH="0" baseline="0" noProof="0" dirty="0">
                <a:ln>
                  <a:noFill/>
                </a:ln>
                <a:solidFill>
                  <a:prstClr val="black"/>
                </a:solidFill>
                <a:effectLst/>
                <a:uLnTx/>
                <a:uFillTx/>
                <a:latin typeface="+mn-lt"/>
                <a:ea typeface="+mn-ea"/>
                <a:cs typeface="+mn-cs"/>
              </a:rPr>
              <a:t>Son of Man coming on the clouds of the sky</a:t>
            </a:r>
            <a:r>
              <a:rPr kumimoji="0" lang="en-US" sz="1200" b="0" i="1" u="none" strike="noStrike" kern="1200" cap="none" spc="0" normalizeH="0" baseline="0" noProof="0" dirty="0">
                <a:ln>
                  <a:noFill/>
                </a:ln>
                <a:solidFill>
                  <a:prstClr val="black"/>
                </a:solidFill>
                <a:effectLst/>
                <a:uLnTx/>
                <a:uFillTx/>
                <a:latin typeface="+mn-lt"/>
                <a:ea typeface="+mn-ea"/>
                <a:cs typeface="+mn-cs"/>
              </a:rPr>
              <a:t> with power and great glory. </a:t>
            </a:r>
            <a:r>
              <a:rPr kumimoji="0" lang="en-US" sz="1200" b="1" i="1" u="none" strike="noStrike" kern="1200" cap="none" spc="0" normalizeH="0" baseline="30000" noProof="0" dirty="0">
                <a:ln>
                  <a:noFill/>
                </a:ln>
                <a:solidFill>
                  <a:prstClr val="black"/>
                </a:solidFill>
                <a:effectLst/>
                <a:uLnTx/>
                <a:uFillTx/>
                <a:latin typeface="+mn-lt"/>
                <a:ea typeface="+mn-ea"/>
                <a:cs typeface="+mn-cs"/>
              </a:rPr>
              <a:t>31 </a:t>
            </a:r>
            <a:r>
              <a:rPr kumimoji="0" lang="en-US" sz="1200" b="0" i="1" u="none" strike="noStrike" kern="1200" cap="none" spc="0" normalizeH="0" baseline="0" noProof="0" dirty="0">
                <a:ln>
                  <a:noFill/>
                </a:ln>
                <a:solidFill>
                  <a:prstClr val="black"/>
                </a:solidFill>
                <a:effectLst/>
                <a:uLnTx/>
                <a:uFillTx/>
                <a:latin typeface="+mn-lt"/>
                <a:ea typeface="+mn-ea"/>
                <a:cs typeface="+mn-cs"/>
              </a:rPr>
              <a:t>And He will </a:t>
            </a:r>
            <a:r>
              <a:rPr kumimoji="0" lang="en-US" sz="1200" b="1" i="1" u="sng" strike="noStrike" kern="1200" cap="none" spc="0" normalizeH="0" baseline="0" noProof="0" dirty="0">
                <a:ln>
                  <a:noFill/>
                </a:ln>
                <a:solidFill>
                  <a:prstClr val="black"/>
                </a:solidFill>
                <a:effectLst/>
                <a:uLnTx/>
                <a:uFillTx/>
                <a:latin typeface="+mn-lt"/>
                <a:ea typeface="+mn-ea"/>
                <a:cs typeface="+mn-cs"/>
              </a:rPr>
              <a:t>send forth His angels with </a:t>
            </a:r>
            <a:r>
              <a:rPr kumimoji="0" lang="en-US" sz="1200" b="1" i="1" u="sng" strike="noStrike" kern="1200" cap="small" spc="0" normalizeH="0" baseline="0" noProof="0" dirty="0">
                <a:ln>
                  <a:noFill/>
                </a:ln>
                <a:solidFill>
                  <a:prstClr val="black"/>
                </a:solidFill>
                <a:effectLst/>
                <a:uLnTx/>
                <a:uFillTx/>
                <a:latin typeface="+mn-lt"/>
                <a:ea typeface="+mn-ea"/>
                <a:cs typeface="+mn-cs"/>
              </a:rPr>
              <a:t>a great trumpet</a:t>
            </a:r>
            <a:r>
              <a:rPr kumimoji="0" lang="en-US" sz="1200" b="1"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and </a:t>
            </a:r>
            <a:r>
              <a:rPr kumimoji="0" lang="en-US" sz="1200" b="0" i="1" u="none" strike="noStrike" kern="1200" cap="small" spc="0" normalizeH="0" baseline="0" noProof="0" dirty="0">
                <a:ln>
                  <a:noFill/>
                </a:ln>
                <a:solidFill>
                  <a:prstClr val="black"/>
                </a:solidFill>
                <a:effectLst/>
                <a:uLnTx/>
                <a:uFillTx/>
                <a:latin typeface="+mn-lt"/>
                <a:ea typeface="+mn-ea"/>
                <a:cs typeface="+mn-cs"/>
              </a:rPr>
              <a:t>they will gather together</a:t>
            </a:r>
            <a:r>
              <a:rPr kumimoji="0" lang="en-US" sz="1200" b="0" i="1" u="none" strike="noStrike" kern="1200" cap="none" spc="0" normalizeH="0" baseline="0" noProof="0" dirty="0">
                <a:ln>
                  <a:noFill/>
                </a:ln>
                <a:solidFill>
                  <a:prstClr val="black"/>
                </a:solidFill>
                <a:effectLst/>
                <a:uLnTx/>
                <a:uFillTx/>
                <a:latin typeface="+mn-lt"/>
                <a:ea typeface="+mn-ea"/>
                <a:cs typeface="+mn-cs"/>
              </a:rPr>
              <a:t> His elect from the four winds, from one end of the sky to the other.</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algn="l"/>
            <a:r>
              <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rPr>
              <a:t>1 Corinthians 15:51-52</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Behold! I tell you a mystery. We shall not all sleep, but we shall all be changed, in a moment, in the twinkling of an eye, </a:t>
            </a:r>
            <a:r>
              <a:rPr lang="en-US" b="1" i="1" dirty="0">
                <a:solidFill>
                  <a:srgbClr val="000000"/>
                </a:solidFill>
                <a:effectLst/>
                <a:latin typeface="Corbel" panose="020B0503020204020204" pitchFamily="34" charset="0"/>
              </a:rPr>
              <a:t>at the last trumpet</a:t>
            </a:r>
            <a:r>
              <a:rPr lang="en-US" b="0" i="1" dirty="0">
                <a:solidFill>
                  <a:srgbClr val="000000"/>
                </a:solidFill>
                <a:effectLst/>
                <a:latin typeface="Corbel" panose="020B0503020204020204" pitchFamily="34" charset="0"/>
              </a:rPr>
              <a:t>. For the trumpet will sound, and the dead will be raised imperishable, and we shall be changed.</a:t>
            </a:r>
          </a:p>
          <a:p>
            <a:pPr algn="l"/>
            <a:endParaRPr lang="en-US" b="0" i="1" dirty="0">
              <a:solidFill>
                <a:srgbClr val="000000"/>
              </a:solidFill>
              <a:effectLst/>
              <a:latin typeface="Corbel" panose="020B0503020204020204" pitchFamily="34" charset="0"/>
            </a:endParaRPr>
          </a:p>
          <a:p>
            <a:pPr algn="l"/>
            <a:r>
              <a:rPr lang="en-US" b="1" i="0" dirty="0">
                <a:solidFill>
                  <a:srgbClr val="625529"/>
                </a:solidFill>
                <a:effectLst/>
                <a:latin typeface="Corbel" panose="020B0503020204020204" pitchFamily="34" charset="0"/>
                <a:hlinkClick r:id="rId4">
                  <a:extLst>
                    <a:ext uri="{A12FA001-AC4F-418D-AE19-62706E023703}">
                      <ahyp:hlinkClr xmlns:ahyp="http://schemas.microsoft.com/office/drawing/2018/hyperlinkcolor" val="tx"/>
                    </a:ext>
                  </a:extLst>
                </a:hlinkClick>
              </a:rPr>
              <a:t>1 Thessalonians 4:13-18</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a:t>
            </a:r>
            <a:r>
              <a:rPr lang="en-US" b="1" i="1" dirty="0">
                <a:solidFill>
                  <a:srgbClr val="000000"/>
                </a:solidFill>
                <a:effectLst/>
                <a:latin typeface="Corbel" panose="020B0503020204020204" pitchFamily="34" charset="0"/>
              </a:rPr>
              <a:t>with the sound of the trumpet of God</a:t>
            </a:r>
            <a:r>
              <a:rPr lang="en-US" b="0" i="1" dirty="0">
                <a:solidFill>
                  <a:srgbClr val="000000"/>
                </a:solidFill>
                <a:effectLst/>
                <a:latin typeface="Corbel" panose="020B0503020204020204" pitchFamily="34" charset="0"/>
              </a:rPr>
              <a:t>. And the dead in Christ will rise first. Then we who are alive, who are left, will be caught up together with them in the clouds to meet the Lord in the air, and so we will always be with the Lord.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algn="l"/>
            <a:r>
              <a:rPr lang="en-US" b="1" i="0" dirty="0">
                <a:solidFill>
                  <a:srgbClr val="000000"/>
                </a:solidFill>
                <a:effectLst/>
                <a:latin typeface="system-ui"/>
              </a:rPr>
              <a:t>The Seventh Trumpet Revelation 11:15ff.</a:t>
            </a:r>
          </a:p>
          <a:p>
            <a:pPr algn="l"/>
            <a:r>
              <a:rPr lang="en-US" b="1" i="1" baseline="30000" dirty="0">
                <a:solidFill>
                  <a:srgbClr val="000000"/>
                </a:solidFill>
                <a:effectLst/>
                <a:latin typeface="system-ui"/>
              </a:rPr>
              <a:t>15 </a:t>
            </a:r>
            <a:r>
              <a:rPr lang="en-US" b="0" i="1" dirty="0">
                <a:solidFill>
                  <a:srgbClr val="000000"/>
                </a:solidFill>
                <a:effectLst/>
                <a:latin typeface="system-ui"/>
              </a:rPr>
              <a:t>Then the seventh angel blew his trumpet, and there were loud voices in heaven, saying, “The kingdom of the world has become the kingdom of our Lord and of his Christ, and he shall reign forever and ever.” </a:t>
            </a:r>
            <a:r>
              <a:rPr lang="en-US" b="1" i="1" baseline="30000" dirty="0">
                <a:solidFill>
                  <a:srgbClr val="000000"/>
                </a:solidFill>
                <a:effectLst/>
                <a:latin typeface="system-ui"/>
              </a:rPr>
              <a:t>16 </a:t>
            </a:r>
            <a:r>
              <a:rPr lang="en-US" b="0" i="1" dirty="0">
                <a:solidFill>
                  <a:srgbClr val="000000"/>
                </a:solidFill>
                <a:effectLst/>
                <a:latin typeface="system-ui"/>
              </a:rPr>
              <a:t>And the twenty-four elders who sit on their thrones before God fell on their faces and worshiped God, </a:t>
            </a:r>
            <a:r>
              <a:rPr lang="en-US" b="1" i="1" baseline="30000" dirty="0">
                <a:solidFill>
                  <a:srgbClr val="000000"/>
                </a:solidFill>
                <a:effectLst/>
                <a:latin typeface="system-ui"/>
              </a:rPr>
              <a:t>17 </a:t>
            </a:r>
            <a:r>
              <a:rPr lang="en-US" b="0" i="1" dirty="0">
                <a:solidFill>
                  <a:srgbClr val="000000"/>
                </a:solidFill>
                <a:effectLst/>
                <a:latin typeface="system-ui"/>
              </a:rPr>
              <a:t>saying,</a:t>
            </a:r>
          </a:p>
          <a:p>
            <a:pPr algn="l"/>
            <a:r>
              <a:rPr lang="en-US" b="0" i="1" dirty="0">
                <a:solidFill>
                  <a:srgbClr val="000000"/>
                </a:solidFill>
                <a:effectLst/>
                <a:latin typeface="system-ui"/>
              </a:rPr>
              <a:t>“We give thanks to you, Lord God Almighty,</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who is and who was,</a:t>
            </a:r>
            <a:br>
              <a:rPr lang="en-US" b="0" i="1" dirty="0">
                <a:solidFill>
                  <a:srgbClr val="000000"/>
                </a:solidFill>
                <a:effectLst/>
                <a:latin typeface="system-ui"/>
              </a:rPr>
            </a:br>
            <a:r>
              <a:rPr lang="en-US" b="0" i="1" dirty="0">
                <a:solidFill>
                  <a:srgbClr val="000000"/>
                </a:solidFill>
                <a:effectLst/>
                <a:latin typeface="system-ui"/>
              </a:rPr>
              <a:t>for you have taken your great power</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begun to reign.</a:t>
            </a:r>
            <a:br>
              <a:rPr lang="en-US" b="0" i="1" dirty="0">
                <a:solidFill>
                  <a:srgbClr val="000000"/>
                </a:solidFill>
                <a:effectLst/>
                <a:latin typeface="system-ui"/>
              </a:rPr>
            </a:br>
            <a:r>
              <a:rPr lang="en-US" b="1" i="1" baseline="30000" dirty="0">
                <a:solidFill>
                  <a:srgbClr val="000000"/>
                </a:solidFill>
                <a:effectLst/>
                <a:latin typeface="system-ui"/>
              </a:rPr>
              <a:t>18 </a:t>
            </a:r>
            <a:r>
              <a:rPr lang="en-US" b="0" i="1" dirty="0">
                <a:solidFill>
                  <a:srgbClr val="000000"/>
                </a:solidFill>
                <a:effectLst/>
                <a:latin typeface="system-ui"/>
              </a:rPr>
              <a:t>The nations raged,</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but your wrath came,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the time for the dead to be judged,</a:t>
            </a:r>
            <a:br>
              <a:rPr lang="en-US" b="0" i="1" dirty="0">
                <a:solidFill>
                  <a:srgbClr val="000000"/>
                </a:solidFill>
                <a:effectLst/>
                <a:latin typeface="system-ui"/>
              </a:rPr>
            </a:br>
            <a:r>
              <a:rPr lang="en-US" b="0" i="1" dirty="0">
                <a:solidFill>
                  <a:srgbClr val="000000"/>
                </a:solidFill>
                <a:effectLst/>
                <a:latin typeface="system-ui"/>
              </a:rPr>
              <a:t>and for rewarding your servants, the prophets and saints,</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those who fear your name,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both small and great,</a:t>
            </a:r>
            <a:br>
              <a:rPr lang="en-US" b="0" i="1" dirty="0">
                <a:solidFill>
                  <a:srgbClr val="000000"/>
                </a:solidFill>
                <a:effectLst/>
                <a:latin typeface="system-ui"/>
              </a:rPr>
            </a:br>
            <a:r>
              <a:rPr lang="en-US" b="0" i="1" dirty="0">
                <a:solidFill>
                  <a:srgbClr val="000000"/>
                </a:solidFill>
                <a:effectLst/>
                <a:latin typeface="system-ui"/>
              </a:rPr>
              <a:t>and for destroying the destroyers of the earth.”</a:t>
            </a:r>
          </a:p>
          <a:p>
            <a:pPr algn="l"/>
            <a:r>
              <a:rPr lang="en-US" b="1" i="1" baseline="30000" dirty="0">
                <a:solidFill>
                  <a:srgbClr val="000000"/>
                </a:solidFill>
                <a:effectLst/>
                <a:latin typeface="system-ui"/>
              </a:rPr>
              <a:t>19 </a:t>
            </a:r>
            <a:r>
              <a:rPr lang="en-US" b="0" i="1" dirty="0">
                <a:solidFill>
                  <a:srgbClr val="000000"/>
                </a:solidFill>
                <a:effectLst/>
                <a:latin typeface="system-ui"/>
              </a:rPr>
              <a:t>Then God's temple in heaven was opened, and the ark of his covenant was seen within his temple. There were flashes of lightning, rumblings, peals of thunder, an earthquake, and heavy hail.</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3068661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28142580-FBD5-4B5C-89E3-9770CDA4A8D7}"/>
              </a:ext>
            </a:extLst>
          </p:cNvPr>
          <p:cNvSpPr>
            <a:spLocks noGrp="1"/>
          </p:cNvSpPr>
          <p:nvPr>
            <p:ph type="body" idx="1"/>
          </p:nvPr>
        </p:nvSpPr>
        <p:spPr/>
        <p:txBody>
          <a:bodyPr/>
          <a:lstStyle/>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90000"/>
              </a:lnSpc>
              <a:spcBef>
                <a:spcPts val="1000"/>
              </a:spcBef>
              <a:spcAft>
                <a:spcPts val="0"/>
              </a:spcAft>
              <a:buClrTx/>
              <a:buSzTx/>
              <a:buFontTx/>
              <a:buNone/>
              <a:tabLst/>
              <a:defRPr/>
            </a:pPr>
            <a:r>
              <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rPr>
              <a:t>Matthew 24:29-31 </a:t>
            </a:r>
            <a:r>
              <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rPr>
              <a:t> </a:t>
            </a:r>
            <a:r>
              <a:rPr kumimoji="0" lang="en-US" sz="1200" b="1" i="1" u="none" strike="noStrike" kern="1200" cap="none" spc="0" normalizeH="0" baseline="30000" noProof="0" dirty="0">
                <a:ln>
                  <a:noFill/>
                </a:ln>
                <a:solidFill>
                  <a:prstClr val="black"/>
                </a:solidFill>
                <a:effectLst/>
                <a:uLnTx/>
                <a:uFillTx/>
                <a:latin typeface="+mn-lt"/>
                <a:ea typeface="+mn-ea"/>
                <a:cs typeface="+mn-cs"/>
              </a:rPr>
              <a:t>29 </a:t>
            </a:r>
            <a:r>
              <a:rPr kumimoji="0" lang="en-US" sz="1200" b="0" i="1" u="none" strike="noStrike" kern="1200" cap="none" spc="0" normalizeH="0" baseline="0" noProof="0" dirty="0">
                <a:ln>
                  <a:noFill/>
                </a:ln>
                <a:solidFill>
                  <a:prstClr val="black"/>
                </a:solidFill>
                <a:effectLst/>
                <a:uLnTx/>
                <a:uFillTx/>
                <a:latin typeface="+mn-lt"/>
                <a:ea typeface="+mn-ea"/>
                <a:cs typeface="+mn-cs"/>
              </a:rPr>
              <a:t>“But immediately after the tribulation of those days </a:t>
            </a:r>
            <a:r>
              <a:rPr kumimoji="0" lang="en-US" sz="1200" b="0" i="1" u="none" strike="noStrike" kern="1200" cap="small" spc="0" normalizeH="0" baseline="0" noProof="0" dirty="0">
                <a:ln>
                  <a:noFill/>
                </a:ln>
                <a:solidFill>
                  <a:prstClr val="black"/>
                </a:solidFill>
                <a:effectLst/>
                <a:uLnTx/>
                <a:uFillTx/>
                <a:latin typeface="+mn-lt"/>
                <a:ea typeface="+mn-ea"/>
                <a:cs typeface="+mn-cs"/>
              </a:rPr>
              <a:t>the sun will be darkened, and the moon will not give its light, and</a:t>
            </a:r>
            <a:r>
              <a:rPr kumimoji="0" lang="en-US" sz="1200" b="0"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small" spc="0" normalizeH="0" baseline="0" noProof="0" dirty="0">
                <a:ln>
                  <a:noFill/>
                </a:ln>
                <a:solidFill>
                  <a:prstClr val="black"/>
                </a:solidFill>
                <a:effectLst/>
                <a:uLnTx/>
                <a:uFillTx/>
                <a:latin typeface="+mn-lt"/>
                <a:ea typeface="+mn-ea"/>
                <a:cs typeface="+mn-cs"/>
              </a:rPr>
              <a:t>the stars will fall</a:t>
            </a:r>
            <a:r>
              <a:rPr kumimoji="0" lang="en-US" sz="1200" b="0" i="1" u="none" strike="noStrike" kern="1200" cap="none" spc="0" normalizeH="0" baseline="0" noProof="0" dirty="0">
                <a:ln>
                  <a:noFill/>
                </a:ln>
                <a:solidFill>
                  <a:prstClr val="black"/>
                </a:solidFill>
                <a:effectLst/>
                <a:uLnTx/>
                <a:uFillTx/>
                <a:latin typeface="+mn-lt"/>
                <a:ea typeface="+mn-ea"/>
                <a:cs typeface="+mn-cs"/>
              </a:rPr>
              <a:t> from the sky, and the powers of the heavens will be shaken. </a:t>
            </a:r>
            <a:r>
              <a:rPr kumimoji="0" lang="en-US" sz="1200" b="1" i="1" u="none" strike="noStrike" kern="1200" cap="none" spc="0" normalizeH="0" baseline="30000" noProof="0" dirty="0">
                <a:ln>
                  <a:noFill/>
                </a:ln>
                <a:solidFill>
                  <a:prstClr val="black"/>
                </a:solidFill>
                <a:effectLst/>
                <a:uLnTx/>
                <a:uFillTx/>
                <a:latin typeface="+mn-lt"/>
                <a:ea typeface="+mn-ea"/>
                <a:cs typeface="+mn-cs"/>
              </a:rPr>
              <a:t>30 </a:t>
            </a:r>
            <a:r>
              <a:rPr kumimoji="0" lang="en-US" sz="1200" b="0" i="1" u="none" strike="noStrike" kern="1200" cap="none" spc="0" normalizeH="0" baseline="0" noProof="0" dirty="0">
                <a:ln>
                  <a:noFill/>
                </a:ln>
                <a:solidFill>
                  <a:prstClr val="black"/>
                </a:solidFill>
                <a:effectLst/>
                <a:uLnTx/>
                <a:uFillTx/>
                <a:latin typeface="+mn-lt"/>
                <a:ea typeface="+mn-ea"/>
                <a:cs typeface="+mn-cs"/>
              </a:rPr>
              <a:t>And then the sign of the Son of Man will appear in the sky, and then all the tribes of the earth will mourn, and they will see the </a:t>
            </a:r>
            <a:r>
              <a:rPr kumimoji="0" lang="en-US" sz="1200" b="0" i="1" u="none" strike="noStrike" kern="1200" cap="small" spc="0" normalizeH="0" baseline="0" noProof="0" dirty="0">
                <a:ln>
                  <a:noFill/>
                </a:ln>
                <a:solidFill>
                  <a:prstClr val="black"/>
                </a:solidFill>
                <a:effectLst/>
                <a:uLnTx/>
                <a:uFillTx/>
                <a:latin typeface="+mn-lt"/>
                <a:ea typeface="+mn-ea"/>
                <a:cs typeface="+mn-cs"/>
              </a:rPr>
              <a:t>Son of Man coming on the clouds of the sky</a:t>
            </a:r>
            <a:r>
              <a:rPr kumimoji="0" lang="en-US" sz="1200" b="0" i="1" u="none" strike="noStrike" kern="1200" cap="none" spc="0" normalizeH="0" baseline="0" noProof="0" dirty="0">
                <a:ln>
                  <a:noFill/>
                </a:ln>
                <a:solidFill>
                  <a:prstClr val="black"/>
                </a:solidFill>
                <a:effectLst/>
                <a:uLnTx/>
                <a:uFillTx/>
                <a:latin typeface="+mn-lt"/>
                <a:ea typeface="+mn-ea"/>
                <a:cs typeface="+mn-cs"/>
              </a:rPr>
              <a:t> with power and great glory. </a:t>
            </a:r>
            <a:r>
              <a:rPr kumimoji="0" lang="en-US" sz="1200" b="1" i="1" u="none" strike="noStrike" kern="1200" cap="none" spc="0" normalizeH="0" baseline="30000" noProof="0" dirty="0">
                <a:ln>
                  <a:noFill/>
                </a:ln>
                <a:solidFill>
                  <a:prstClr val="black"/>
                </a:solidFill>
                <a:effectLst/>
                <a:uLnTx/>
                <a:uFillTx/>
                <a:latin typeface="+mn-lt"/>
                <a:ea typeface="+mn-ea"/>
                <a:cs typeface="+mn-cs"/>
              </a:rPr>
              <a:t>31 </a:t>
            </a:r>
            <a:r>
              <a:rPr kumimoji="0" lang="en-US" sz="1200" b="0" i="1" u="none" strike="noStrike" kern="1200" cap="none" spc="0" normalizeH="0" baseline="0" noProof="0" dirty="0">
                <a:ln>
                  <a:noFill/>
                </a:ln>
                <a:solidFill>
                  <a:prstClr val="black"/>
                </a:solidFill>
                <a:effectLst/>
                <a:uLnTx/>
                <a:uFillTx/>
                <a:latin typeface="+mn-lt"/>
                <a:ea typeface="+mn-ea"/>
                <a:cs typeface="+mn-cs"/>
              </a:rPr>
              <a:t>And He will </a:t>
            </a:r>
            <a:r>
              <a:rPr kumimoji="0" lang="en-US" sz="1200" b="1" i="1" u="sng" strike="noStrike" kern="1200" cap="none" spc="0" normalizeH="0" baseline="0" noProof="0" dirty="0">
                <a:ln>
                  <a:noFill/>
                </a:ln>
                <a:solidFill>
                  <a:prstClr val="black"/>
                </a:solidFill>
                <a:effectLst/>
                <a:uLnTx/>
                <a:uFillTx/>
                <a:latin typeface="+mn-lt"/>
                <a:ea typeface="+mn-ea"/>
                <a:cs typeface="+mn-cs"/>
              </a:rPr>
              <a:t>send forth His angels with </a:t>
            </a:r>
            <a:r>
              <a:rPr kumimoji="0" lang="en-US" sz="1200" b="1" i="1" u="sng" strike="noStrike" kern="1200" cap="small" spc="0" normalizeH="0" baseline="0" noProof="0" dirty="0">
                <a:ln>
                  <a:noFill/>
                </a:ln>
                <a:solidFill>
                  <a:prstClr val="black"/>
                </a:solidFill>
                <a:effectLst/>
                <a:uLnTx/>
                <a:uFillTx/>
                <a:latin typeface="+mn-lt"/>
                <a:ea typeface="+mn-ea"/>
                <a:cs typeface="+mn-cs"/>
              </a:rPr>
              <a:t>a great trumpet</a:t>
            </a:r>
            <a:r>
              <a:rPr kumimoji="0" lang="en-US" sz="1200" b="1" i="1" u="none" strike="noStrike" kern="1200" cap="none" spc="0" normalizeH="0" baseline="0" noProof="0" dirty="0">
                <a:ln>
                  <a:noFill/>
                </a:ln>
                <a:solidFill>
                  <a:prstClr val="black"/>
                </a:solidFill>
                <a:effectLst/>
                <a:uLnTx/>
                <a:uFillTx/>
                <a:latin typeface="+mn-lt"/>
                <a:ea typeface="+mn-ea"/>
                <a:cs typeface="+mn-cs"/>
              </a:rPr>
              <a:t> </a:t>
            </a:r>
            <a:r>
              <a:rPr kumimoji="0" lang="en-US" sz="1200" b="0" i="1" u="none" strike="noStrike" kern="1200" cap="none" spc="0" normalizeH="0" baseline="0" noProof="0" dirty="0">
                <a:ln>
                  <a:noFill/>
                </a:ln>
                <a:solidFill>
                  <a:prstClr val="black"/>
                </a:solidFill>
                <a:effectLst/>
                <a:uLnTx/>
                <a:uFillTx/>
                <a:latin typeface="+mn-lt"/>
                <a:ea typeface="+mn-ea"/>
                <a:cs typeface="+mn-cs"/>
              </a:rPr>
              <a:t>and </a:t>
            </a:r>
            <a:r>
              <a:rPr kumimoji="0" lang="en-US" sz="1200" b="0" i="1" u="none" strike="noStrike" kern="1200" cap="small" spc="0" normalizeH="0" baseline="0" noProof="0" dirty="0">
                <a:ln>
                  <a:noFill/>
                </a:ln>
                <a:solidFill>
                  <a:prstClr val="black"/>
                </a:solidFill>
                <a:effectLst/>
                <a:uLnTx/>
                <a:uFillTx/>
                <a:latin typeface="+mn-lt"/>
                <a:ea typeface="+mn-ea"/>
                <a:cs typeface="+mn-cs"/>
              </a:rPr>
              <a:t>they will gather together</a:t>
            </a:r>
            <a:r>
              <a:rPr kumimoji="0" lang="en-US" sz="1200" b="0" i="1" u="none" strike="noStrike" kern="1200" cap="none" spc="0" normalizeH="0" baseline="0" noProof="0" dirty="0">
                <a:ln>
                  <a:noFill/>
                </a:ln>
                <a:solidFill>
                  <a:prstClr val="black"/>
                </a:solidFill>
                <a:effectLst/>
                <a:uLnTx/>
                <a:uFillTx/>
                <a:latin typeface="+mn-lt"/>
                <a:ea typeface="+mn-ea"/>
                <a:cs typeface="+mn-cs"/>
              </a:rPr>
              <a:t> His elect from the four winds, from one end of the sky to the other.</a:t>
            </a:r>
            <a:endParaRPr kumimoji="0" lang="en-US" sz="3200" b="1" i="1" u="sng" strike="noStrike" kern="1200" cap="none" spc="0" normalizeH="0" baseline="0" noProof="0" dirty="0">
              <a:ln>
                <a:noFill/>
              </a:ln>
              <a:solidFill>
                <a:prstClr val="white"/>
              </a:solidFill>
              <a:effectLst/>
              <a:uLnTx/>
              <a:uFillTx/>
              <a:latin typeface="Trebuchet MS" panose="020B0603020202020204"/>
              <a:ea typeface="+mn-ea"/>
              <a:cs typeface="+mn-cs"/>
            </a:endParaRPr>
          </a:p>
          <a:p>
            <a:pPr algn="l"/>
            <a:endPar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endParaRPr>
          </a:p>
          <a:p>
            <a:pPr algn="l"/>
            <a:r>
              <a:rPr lang="en-US" b="1" i="0" dirty="0">
                <a:solidFill>
                  <a:srgbClr val="625529"/>
                </a:solidFill>
                <a:effectLst/>
                <a:latin typeface="Corbel" panose="020B0503020204020204" pitchFamily="34" charset="0"/>
                <a:hlinkClick r:id="rId3">
                  <a:extLst>
                    <a:ext uri="{A12FA001-AC4F-418D-AE19-62706E023703}">
                      <ahyp:hlinkClr xmlns:ahyp="http://schemas.microsoft.com/office/drawing/2018/hyperlinkcolor" val="tx"/>
                    </a:ext>
                  </a:extLst>
                </a:hlinkClick>
              </a:rPr>
              <a:t>1 Corinthians 15:51-52</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Behold! I tell you a mystery. We shall not all sleep, but we shall all be changed, in a moment, in the twinkling of an eye, </a:t>
            </a:r>
            <a:r>
              <a:rPr lang="en-US" b="1" i="1" dirty="0">
                <a:solidFill>
                  <a:srgbClr val="000000"/>
                </a:solidFill>
                <a:effectLst/>
                <a:latin typeface="Corbel" panose="020B0503020204020204" pitchFamily="34" charset="0"/>
              </a:rPr>
              <a:t>at the last trumpet</a:t>
            </a:r>
            <a:r>
              <a:rPr lang="en-US" b="0" i="1" dirty="0">
                <a:solidFill>
                  <a:srgbClr val="000000"/>
                </a:solidFill>
                <a:effectLst/>
                <a:latin typeface="Corbel" panose="020B0503020204020204" pitchFamily="34" charset="0"/>
              </a:rPr>
              <a:t>. For the trumpet will sound, and the dead will be raised imperishable, and we shall be changed.</a:t>
            </a:r>
          </a:p>
          <a:p>
            <a:pPr algn="l"/>
            <a:endParaRPr lang="en-US" b="0" i="1" dirty="0">
              <a:solidFill>
                <a:srgbClr val="000000"/>
              </a:solidFill>
              <a:effectLst/>
              <a:latin typeface="Corbel" panose="020B0503020204020204" pitchFamily="34" charset="0"/>
            </a:endParaRPr>
          </a:p>
          <a:p>
            <a:pPr algn="l"/>
            <a:r>
              <a:rPr lang="en-US" b="1" i="0" dirty="0">
                <a:solidFill>
                  <a:srgbClr val="625529"/>
                </a:solidFill>
                <a:effectLst/>
                <a:latin typeface="Corbel" panose="020B0503020204020204" pitchFamily="34" charset="0"/>
                <a:hlinkClick r:id="rId4">
                  <a:extLst>
                    <a:ext uri="{A12FA001-AC4F-418D-AE19-62706E023703}">
                      <ahyp:hlinkClr xmlns:ahyp="http://schemas.microsoft.com/office/drawing/2018/hyperlinkcolor" val="tx"/>
                    </a:ext>
                  </a:extLst>
                </a:hlinkClick>
              </a:rPr>
              <a:t>1 Thessalonians 4:13-18</a:t>
            </a:r>
            <a:r>
              <a:rPr lang="en-US" b="1" i="0" dirty="0">
                <a:solidFill>
                  <a:srgbClr val="625529"/>
                </a:solidFill>
                <a:effectLst/>
                <a:latin typeface="Corbel" panose="020B0503020204020204" pitchFamily="34" charset="0"/>
              </a:rPr>
              <a:t> </a:t>
            </a:r>
            <a:r>
              <a:rPr lang="en-US" b="0" i="0" dirty="0">
                <a:solidFill>
                  <a:srgbClr val="444444"/>
                </a:solidFill>
                <a:effectLst/>
                <a:latin typeface="Corbel" panose="020B0503020204020204" pitchFamily="34" charset="0"/>
              </a:rPr>
              <a:t>ESV</a:t>
            </a:r>
            <a:endParaRPr lang="en-US" b="1" i="0" dirty="0">
              <a:solidFill>
                <a:srgbClr val="625529"/>
              </a:solidFill>
              <a:effectLst/>
              <a:latin typeface="Corbel" panose="020B0503020204020204" pitchFamily="34" charset="0"/>
            </a:endParaRPr>
          </a:p>
          <a:p>
            <a:pPr algn="l"/>
            <a:r>
              <a:rPr lang="en-US" b="0" i="1" dirty="0">
                <a:solidFill>
                  <a:srgbClr val="000000"/>
                </a:solidFill>
                <a:effectLst/>
                <a:latin typeface="Corbel" panose="020B0503020204020204" pitchFamily="34" charset="0"/>
              </a:rPr>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a:t>
            </a:r>
            <a:r>
              <a:rPr lang="en-US" b="1" i="1" dirty="0">
                <a:solidFill>
                  <a:srgbClr val="000000"/>
                </a:solidFill>
                <a:effectLst/>
                <a:latin typeface="Corbel" panose="020B0503020204020204" pitchFamily="34" charset="0"/>
              </a:rPr>
              <a:t>with the sound of the trumpet of God</a:t>
            </a:r>
            <a:r>
              <a:rPr lang="en-US" b="0" i="1" dirty="0">
                <a:solidFill>
                  <a:srgbClr val="000000"/>
                </a:solidFill>
                <a:effectLst/>
                <a:latin typeface="Corbel" panose="020B0503020204020204" pitchFamily="34" charset="0"/>
              </a:rPr>
              <a:t>. And the dead in Christ will rise first. Then we who are alive, who are left, will be caught up together with them in the clouds to meet the Lord in the air, and so we will always be with the Lord. ...</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pPr algn="l"/>
            <a:r>
              <a:rPr lang="en-US" b="1" i="0" dirty="0">
                <a:solidFill>
                  <a:srgbClr val="000000"/>
                </a:solidFill>
                <a:effectLst/>
                <a:latin typeface="system-ui"/>
              </a:rPr>
              <a:t>The Seventh Trumpet Revelation 11:15ff.</a:t>
            </a:r>
          </a:p>
          <a:p>
            <a:pPr algn="l"/>
            <a:r>
              <a:rPr lang="en-US" b="1" i="1" baseline="30000" dirty="0">
                <a:solidFill>
                  <a:srgbClr val="000000"/>
                </a:solidFill>
                <a:effectLst/>
                <a:latin typeface="system-ui"/>
              </a:rPr>
              <a:t>15 </a:t>
            </a:r>
            <a:r>
              <a:rPr lang="en-US" b="0" i="1" dirty="0">
                <a:solidFill>
                  <a:srgbClr val="000000"/>
                </a:solidFill>
                <a:effectLst/>
                <a:latin typeface="system-ui"/>
              </a:rPr>
              <a:t>Then the seventh angel blew his trumpet, and there were loud voices in heaven, saying, “The kingdom of the world has become the kingdom of our Lord and of his Christ, and he shall reign forever and ever.” </a:t>
            </a:r>
            <a:r>
              <a:rPr lang="en-US" b="1" i="1" baseline="30000" dirty="0">
                <a:solidFill>
                  <a:srgbClr val="000000"/>
                </a:solidFill>
                <a:effectLst/>
                <a:latin typeface="system-ui"/>
              </a:rPr>
              <a:t>16 </a:t>
            </a:r>
            <a:r>
              <a:rPr lang="en-US" b="0" i="1" dirty="0">
                <a:solidFill>
                  <a:srgbClr val="000000"/>
                </a:solidFill>
                <a:effectLst/>
                <a:latin typeface="system-ui"/>
              </a:rPr>
              <a:t>And the twenty-four elders who sit on their thrones before God fell on their faces and worshiped God, </a:t>
            </a:r>
            <a:r>
              <a:rPr lang="en-US" b="1" i="1" baseline="30000" dirty="0">
                <a:solidFill>
                  <a:srgbClr val="000000"/>
                </a:solidFill>
                <a:effectLst/>
                <a:latin typeface="system-ui"/>
              </a:rPr>
              <a:t>17 </a:t>
            </a:r>
            <a:r>
              <a:rPr lang="en-US" b="0" i="1" dirty="0">
                <a:solidFill>
                  <a:srgbClr val="000000"/>
                </a:solidFill>
                <a:effectLst/>
                <a:latin typeface="system-ui"/>
              </a:rPr>
              <a:t>saying,</a:t>
            </a:r>
          </a:p>
          <a:p>
            <a:pPr algn="l"/>
            <a:r>
              <a:rPr lang="en-US" b="0" i="1" dirty="0">
                <a:solidFill>
                  <a:srgbClr val="000000"/>
                </a:solidFill>
                <a:effectLst/>
                <a:latin typeface="system-ui"/>
              </a:rPr>
              <a:t>“We give thanks to you, Lord God Almighty,</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who is and who was,</a:t>
            </a:r>
            <a:br>
              <a:rPr lang="en-US" b="0" i="1" dirty="0">
                <a:solidFill>
                  <a:srgbClr val="000000"/>
                </a:solidFill>
                <a:effectLst/>
                <a:latin typeface="system-ui"/>
              </a:rPr>
            </a:br>
            <a:r>
              <a:rPr lang="en-US" b="0" i="1" dirty="0">
                <a:solidFill>
                  <a:srgbClr val="000000"/>
                </a:solidFill>
                <a:effectLst/>
                <a:latin typeface="system-ui"/>
              </a:rPr>
              <a:t>for you have taken your great power</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begun to reign.</a:t>
            </a:r>
            <a:br>
              <a:rPr lang="en-US" b="0" i="1" dirty="0">
                <a:solidFill>
                  <a:srgbClr val="000000"/>
                </a:solidFill>
                <a:effectLst/>
                <a:latin typeface="system-ui"/>
              </a:rPr>
            </a:br>
            <a:r>
              <a:rPr lang="en-US" b="1" i="1" baseline="30000" dirty="0">
                <a:solidFill>
                  <a:srgbClr val="000000"/>
                </a:solidFill>
                <a:effectLst/>
                <a:latin typeface="system-ui"/>
              </a:rPr>
              <a:t>18 </a:t>
            </a:r>
            <a:r>
              <a:rPr lang="en-US" b="0" i="1" dirty="0">
                <a:solidFill>
                  <a:srgbClr val="000000"/>
                </a:solidFill>
                <a:effectLst/>
                <a:latin typeface="system-ui"/>
              </a:rPr>
              <a:t>The nations raged,</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but your wrath came,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the time for the dead to be judged,</a:t>
            </a:r>
            <a:br>
              <a:rPr lang="en-US" b="0" i="1" dirty="0">
                <a:solidFill>
                  <a:srgbClr val="000000"/>
                </a:solidFill>
                <a:effectLst/>
                <a:latin typeface="system-ui"/>
              </a:rPr>
            </a:br>
            <a:r>
              <a:rPr lang="en-US" b="0" i="1" dirty="0">
                <a:solidFill>
                  <a:srgbClr val="000000"/>
                </a:solidFill>
                <a:effectLst/>
                <a:latin typeface="system-ui"/>
              </a:rPr>
              <a:t>and for rewarding your servants, the prophets and saints,</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and those who fear your name,</a:t>
            </a:r>
            <a:br>
              <a:rPr lang="en-US" b="0" i="1" dirty="0">
                <a:solidFill>
                  <a:srgbClr val="000000"/>
                </a:solidFill>
                <a:effectLst/>
                <a:latin typeface="system-ui"/>
              </a:rPr>
            </a:br>
            <a:r>
              <a:rPr lang="en-US" b="0" i="1" dirty="0">
                <a:solidFill>
                  <a:srgbClr val="000000"/>
                </a:solidFill>
                <a:effectLst/>
                <a:latin typeface="Courier New" panose="02070309020205020404" pitchFamily="49" charset="0"/>
              </a:rPr>
              <a:t>    </a:t>
            </a:r>
            <a:r>
              <a:rPr lang="en-US" b="0" i="1" dirty="0">
                <a:solidFill>
                  <a:srgbClr val="000000"/>
                </a:solidFill>
                <a:effectLst/>
                <a:latin typeface="system-ui"/>
              </a:rPr>
              <a:t>both small and great,</a:t>
            </a:r>
            <a:br>
              <a:rPr lang="en-US" b="0" i="1" dirty="0">
                <a:solidFill>
                  <a:srgbClr val="000000"/>
                </a:solidFill>
                <a:effectLst/>
                <a:latin typeface="system-ui"/>
              </a:rPr>
            </a:br>
            <a:r>
              <a:rPr lang="en-US" b="0" i="1" dirty="0">
                <a:solidFill>
                  <a:srgbClr val="000000"/>
                </a:solidFill>
                <a:effectLst/>
                <a:latin typeface="system-ui"/>
              </a:rPr>
              <a:t>and for destroying the destroyers of the earth.”</a:t>
            </a:r>
          </a:p>
          <a:p>
            <a:pPr algn="l"/>
            <a:r>
              <a:rPr lang="en-US" b="1" i="1" baseline="30000" dirty="0">
                <a:solidFill>
                  <a:srgbClr val="000000"/>
                </a:solidFill>
                <a:effectLst/>
                <a:latin typeface="system-ui"/>
              </a:rPr>
              <a:t>19 </a:t>
            </a:r>
            <a:r>
              <a:rPr lang="en-US" b="0" i="1" dirty="0">
                <a:solidFill>
                  <a:srgbClr val="000000"/>
                </a:solidFill>
                <a:effectLst/>
                <a:latin typeface="system-ui"/>
              </a:rPr>
              <a:t>Then God's temple in heaven was opened, and the ark of his covenant was seen within his temple. There were flashes of lightning, rumblings, peals of thunder, an earthquake, and heavy hail.</a:t>
            </a:r>
          </a:p>
          <a:p>
            <a:pPr marL="914400" marR="0" lvl="1"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1" u="none" strike="noStrike" kern="1200" cap="none" spc="0" normalizeH="0" baseline="0" noProof="0" dirty="0">
              <a:ln>
                <a:noFill/>
              </a:ln>
              <a:solidFill>
                <a:prstClr val="white"/>
              </a:solidFill>
              <a:effectLst/>
              <a:uLnTx/>
              <a:uFillTx/>
              <a:latin typeface="Trebuchet MS" panose="020B0603020202020204"/>
              <a:ea typeface="+mn-ea"/>
              <a:cs typeface="+mn-cs"/>
            </a:endParaRPr>
          </a:p>
          <a:p>
            <a:endParaRPr lang="en-US" dirty="0"/>
          </a:p>
        </p:txBody>
      </p:sp>
    </p:spTree>
    <p:extLst>
      <p:ext uri="{BB962C8B-B14F-4D97-AF65-F5344CB8AC3E}">
        <p14:creationId xmlns:p14="http://schemas.microsoft.com/office/powerpoint/2010/main" val="43968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9/9/2020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9/9/2020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30303"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11:15ff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1593670"/>
            <a:ext cx="11396132" cy="4840998"/>
          </a:xfrm>
        </p:spPr>
        <p:txBody>
          <a:bodyPr>
            <a:noAutofit/>
          </a:bodyPr>
          <a:lstStyle/>
          <a:p>
            <a:pPr marL="0" indent="0">
              <a:buNone/>
            </a:pPr>
            <a:r>
              <a:rPr lang="en-US" sz="3600" i="1" dirty="0"/>
              <a:t>17 saying,</a:t>
            </a:r>
          </a:p>
          <a:p>
            <a:pPr marL="0" indent="0">
              <a:buNone/>
            </a:pPr>
            <a:r>
              <a:rPr lang="en-US" sz="3600" i="1" dirty="0"/>
              <a:t>“We give thanks to you, Lord God Almighty, who is and who was, </a:t>
            </a:r>
            <a:r>
              <a:rPr lang="en-US" sz="3600" b="1" i="1" u="sng" dirty="0"/>
              <a:t>for you have taken your great power and begun to reign</a:t>
            </a:r>
            <a:r>
              <a:rPr lang="en-US" sz="3600" i="1" dirty="0"/>
              <a:t>. 18 The nations raged, but your wrath came, and </a:t>
            </a:r>
            <a:r>
              <a:rPr lang="en-US" sz="3600" b="1" i="1" u="sng" dirty="0"/>
              <a:t>the time for the dead to be judged</a:t>
            </a:r>
            <a:r>
              <a:rPr lang="en-US" sz="3600" i="1" dirty="0"/>
              <a:t>, and for </a:t>
            </a:r>
            <a:r>
              <a:rPr lang="en-US" sz="3600" b="1" i="1" u="sng" dirty="0"/>
              <a:t>rewarding your servants</a:t>
            </a:r>
            <a:r>
              <a:rPr lang="en-US" sz="3600" i="1" dirty="0"/>
              <a:t>, the prophets and saints, and those who fear your name, both small and great, and for </a:t>
            </a:r>
            <a:r>
              <a:rPr lang="en-US" sz="3600" b="1" i="1" u="sng" dirty="0"/>
              <a:t>destroying the destroyers of the earth</a:t>
            </a:r>
            <a:r>
              <a:rPr lang="en-US" sz="3600" i="1" dirty="0"/>
              <a:t>.”</a:t>
            </a:r>
          </a:p>
        </p:txBody>
      </p:sp>
    </p:spTree>
    <p:extLst>
      <p:ext uri="{BB962C8B-B14F-4D97-AF65-F5344CB8AC3E}">
        <p14:creationId xmlns:p14="http://schemas.microsoft.com/office/powerpoint/2010/main" val="217913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Matthew 24:29-31 The Last Trumpet </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29 “But immediately after the tribulation of those days the sun will be darkened, and the moon will not give its light, and the stars will fall from the sky, and the powers of the heavens will be shaken. 30 And then the sign of the Son of Man will appear in the sky, and then all the tribes of the earth will mourn, and they will see the Son of Man coming on the clouds of the sky with power and great glory. 31 And He will </a:t>
            </a:r>
            <a:r>
              <a:rPr lang="en-US" sz="3200" b="1" i="1" u="sng" dirty="0"/>
              <a:t>send forth His angels with a great trumpet</a:t>
            </a:r>
            <a:r>
              <a:rPr lang="en-US" sz="3200" i="1" dirty="0"/>
              <a:t> and they will gather together His elect from the four winds, from one end of the sky to the other.</a:t>
            </a:r>
          </a:p>
        </p:txBody>
      </p:sp>
    </p:spTree>
    <p:extLst>
      <p:ext uri="{BB962C8B-B14F-4D97-AF65-F5344CB8AC3E}">
        <p14:creationId xmlns:p14="http://schemas.microsoft.com/office/powerpoint/2010/main" val="99445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1 Corinthians 15:51-52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51 Behold! I tell you a mystery. We shall not all sleep, but we shall all be changed, in a moment, in the twinkling of an eye, at </a:t>
            </a:r>
            <a:r>
              <a:rPr lang="en-US" sz="3200" b="1" i="1" u="sng" dirty="0"/>
              <a:t>the last trumpet</a:t>
            </a:r>
            <a:r>
              <a:rPr lang="en-US" sz="3200" i="1" dirty="0"/>
              <a:t>. 52 </a:t>
            </a:r>
            <a:r>
              <a:rPr lang="en-US" sz="3200" b="1" i="1" u="sng" dirty="0"/>
              <a:t>For the trumpet will sound</a:t>
            </a:r>
            <a:r>
              <a:rPr lang="en-US" sz="3200" i="1" dirty="0"/>
              <a:t>, and the dead will be raised imperishable, and we shall be changed.</a:t>
            </a:r>
          </a:p>
        </p:txBody>
      </p:sp>
    </p:spTree>
    <p:extLst>
      <p:ext uri="{BB962C8B-B14F-4D97-AF65-F5344CB8AC3E}">
        <p14:creationId xmlns:p14="http://schemas.microsoft.com/office/powerpoint/2010/main" val="139300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1 Thessalonians 4:13-18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2800" i="1" dirty="0"/>
              <a:t>But we do not want you to be uninformed, brothers, about those who are asleep, that you may not grieve as others do who have no hope. For since we believe that Jesus died and rose again, even so, through Jesus, God will bring with him those who have fallen asleep. For this we declare to you by a word from the Lord, that we who are alive, who are left until the coming of the Lord, will not precede those who have fallen asleep. For the Lord himself will descend from heaven with a cry of command, with the voice of an archangel, and </a:t>
            </a:r>
            <a:r>
              <a:rPr lang="en-US" sz="2800" b="1" i="1" u="sng" dirty="0"/>
              <a:t>with the sound of the trumpet of God</a:t>
            </a:r>
            <a:r>
              <a:rPr lang="en-US" sz="2800" i="1" dirty="0"/>
              <a:t>. And the dead in Christ will rise first. Then we who are alive, who are left, will be caught up together with them in the clouds to meet the Lord in the air, and so we will always be with the Lord. ..</a:t>
            </a:r>
            <a:r>
              <a:rPr lang="en-US" sz="3200" i="1" dirty="0"/>
              <a:t>.</a:t>
            </a:r>
          </a:p>
        </p:txBody>
      </p:sp>
    </p:spTree>
    <p:extLst>
      <p:ext uri="{BB962C8B-B14F-4D97-AF65-F5344CB8AC3E}">
        <p14:creationId xmlns:p14="http://schemas.microsoft.com/office/powerpoint/2010/main" val="118082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11:19</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19 And the </a:t>
            </a:r>
            <a:r>
              <a:rPr lang="en-US" sz="3600" b="1" i="1" u="sng" dirty="0"/>
              <a:t>temple of God</a:t>
            </a:r>
            <a:r>
              <a:rPr lang="en-US" sz="3600" b="1" i="1" dirty="0"/>
              <a:t> </a:t>
            </a:r>
            <a:r>
              <a:rPr lang="en-US" sz="3600" i="1" dirty="0"/>
              <a:t>which is in heaven was opened; and the </a:t>
            </a:r>
            <a:r>
              <a:rPr lang="en-US" sz="3600" b="1" i="1" u="sng" dirty="0"/>
              <a:t>ark of His covenant</a:t>
            </a:r>
            <a:r>
              <a:rPr lang="en-US" sz="3600" i="1" dirty="0"/>
              <a:t> appeared in His temple, and there were flashes of lightning and sounds and peals of thunder and an earthquake and a great hailstorm.</a:t>
            </a:r>
          </a:p>
        </p:txBody>
      </p:sp>
    </p:spTree>
    <p:extLst>
      <p:ext uri="{BB962C8B-B14F-4D97-AF65-F5344CB8AC3E}">
        <p14:creationId xmlns:p14="http://schemas.microsoft.com/office/powerpoint/2010/main" val="113811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D129D-A57B-4CF1-8C9D-637C0D04CEC0}"/>
              </a:ext>
            </a:extLst>
          </p:cNvPr>
          <p:cNvSpPr>
            <a:spLocks noGrp="1"/>
          </p:cNvSpPr>
          <p:nvPr>
            <p:ph type="title"/>
          </p:nvPr>
        </p:nvSpPr>
        <p:spPr>
          <a:xfrm>
            <a:off x="680321" y="753228"/>
            <a:ext cx="9012319" cy="1080938"/>
          </a:xfrm>
        </p:spPr>
        <p:txBody>
          <a:bodyPr/>
          <a:lstStyle/>
          <a:p>
            <a:r>
              <a:rPr lang="en-US" dirty="0"/>
              <a:t>Revelation 12  Another Interlude</a:t>
            </a:r>
          </a:p>
        </p:txBody>
      </p:sp>
      <p:sp>
        <p:nvSpPr>
          <p:cNvPr id="3" name="Content Placeholder 2">
            <a:extLst>
              <a:ext uri="{FF2B5EF4-FFF2-40B4-BE49-F238E27FC236}">
                <a16:creationId xmlns:a16="http://schemas.microsoft.com/office/drawing/2014/main" id="{87701C4E-FACE-41F9-B68B-6565D4A77240}"/>
              </a:ext>
            </a:extLst>
          </p:cNvPr>
          <p:cNvSpPr>
            <a:spLocks noGrp="1"/>
          </p:cNvSpPr>
          <p:nvPr>
            <p:ph idx="1"/>
          </p:nvPr>
        </p:nvSpPr>
        <p:spPr/>
        <p:txBody>
          <a:bodyPr>
            <a:normAutofit/>
          </a:bodyPr>
          <a:lstStyle/>
          <a:p>
            <a:pPr marL="0" indent="0" algn="ctr">
              <a:buNone/>
            </a:pPr>
            <a:r>
              <a:rPr lang="en-US" sz="4000" dirty="0"/>
              <a:t>The Woman, The Child, and the Dragon</a:t>
            </a:r>
          </a:p>
        </p:txBody>
      </p:sp>
    </p:spTree>
    <p:extLst>
      <p:ext uri="{BB962C8B-B14F-4D97-AF65-F5344CB8AC3E}">
        <p14:creationId xmlns:p14="http://schemas.microsoft.com/office/powerpoint/2010/main" val="15708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12:1-2  The Woman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 A </a:t>
            </a:r>
            <a:r>
              <a:rPr lang="en-US" sz="3600" b="1" i="1" u="sng" dirty="0"/>
              <a:t>great sign appeared in heaven</a:t>
            </a:r>
            <a:r>
              <a:rPr lang="en-US" sz="3600" i="1" dirty="0"/>
              <a:t>: a </a:t>
            </a:r>
            <a:r>
              <a:rPr lang="en-US" sz="3600" b="1" i="1" u="sng" dirty="0"/>
              <a:t>woman</a:t>
            </a:r>
            <a:r>
              <a:rPr lang="en-US" sz="3600" i="1" dirty="0"/>
              <a:t> clothed with the sun, and the moon under her feet, and on her head a crown of twelve stars; 2 and she was </a:t>
            </a:r>
            <a:r>
              <a:rPr lang="en-US" sz="3600" b="1" i="1" u="sng" dirty="0"/>
              <a:t>with child</a:t>
            </a:r>
            <a:r>
              <a:rPr lang="en-US" sz="3600" i="1" dirty="0"/>
              <a:t>; and she *</a:t>
            </a:r>
            <a:r>
              <a:rPr lang="en-US" sz="3600" b="1" i="1" u="sng" dirty="0"/>
              <a:t>cried out</a:t>
            </a:r>
            <a:r>
              <a:rPr lang="en-US" sz="3600" i="1" dirty="0"/>
              <a:t>, being in labor and in pain to give birth.</a:t>
            </a:r>
          </a:p>
        </p:txBody>
      </p:sp>
    </p:spTree>
    <p:extLst>
      <p:ext uri="{BB962C8B-B14F-4D97-AF65-F5344CB8AC3E}">
        <p14:creationId xmlns:p14="http://schemas.microsoft.com/office/powerpoint/2010/main" val="160404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12:3-4  The Dragon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3 Then </a:t>
            </a:r>
            <a:r>
              <a:rPr lang="en-US" sz="3600" b="1" i="1" u="sng" dirty="0"/>
              <a:t>another sign appeared in heaven</a:t>
            </a:r>
            <a:r>
              <a:rPr lang="en-US" sz="3600" i="1" dirty="0"/>
              <a:t>: and behold, a </a:t>
            </a:r>
            <a:r>
              <a:rPr lang="en-US" sz="3600" i="1" u="sng" dirty="0"/>
              <a:t>great red dragon </a:t>
            </a:r>
            <a:r>
              <a:rPr lang="en-US" sz="3600" i="1" dirty="0"/>
              <a:t>having seven heads and ten horns, and on his heads were seven diadems. 4 And his tail *</a:t>
            </a:r>
            <a:r>
              <a:rPr lang="en-US" sz="3600" b="1" i="1" u="sng" dirty="0"/>
              <a:t>swept away a third of the stars of heaven and threw them to the earth</a:t>
            </a:r>
            <a:r>
              <a:rPr lang="en-US" sz="3600" i="1" dirty="0"/>
              <a:t>. And the dragon stood before the woman who was about to give birth, so that when she gave birth he might </a:t>
            </a:r>
            <a:r>
              <a:rPr lang="en-US" sz="3600" b="1" i="1" u="sng" dirty="0"/>
              <a:t>devour her child</a:t>
            </a:r>
            <a:r>
              <a:rPr lang="en-US" sz="3600" i="1" dirty="0"/>
              <a:t>.</a:t>
            </a:r>
          </a:p>
        </p:txBody>
      </p:sp>
    </p:spTree>
    <p:extLst>
      <p:ext uri="{BB962C8B-B14F-4D97-AF65-F5344CB8AC3E}">
        <p14:creationId xmlns:p14="http://schemas.microsoft.com/office/powerpoint/2010/main" val="235037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able, sitting, colorful, covered&#10;&#10;Description automatically generated">
            <a:extLst>
              <a:ext uri="{FF2B5EF4-FFF2-40B4-BE49-F238E27FC236}">
                <a16:creationId xmlns:a16="http://schemas.microsoft.com/office/drawing/2014/main" id="{4B0BA312-F527-49C1-92DC-60032B38675B}"/>
              </a:ext>
            </a:extLst>
          </p:cNvPr>
          <p:cNvPicPr>
            <a:picLocks noChangeAspect="1"/>
          </p:cNvPicPr>
          <p:nvPr/>
        </p:nvPicPr>
        <p:blipFill rotWithShape="1">
          <a:blip r:embed="rId3">
            <a:extLst>
              <a:ext uri="{28A0092B-C50C-407E-A947-70E740481C1C}">
                <a14:useLocalDpi xmlns:a14="http://schemas.microsoft.com/office/drawing/2010/main" val="0"/>
              </a:ext>
            </a:extLst>
          </a:blip>
          <a:srcRect l="13442" b="12111"/>
          <a:stretch/>
        </p:blipFill>
        <p:spPr>
          <a:xfrm>
            <a:off x="1" y="566"/>
            <a:ext cx="12192000" cy="6932469"/>
          </a:xfrm>
          <a:prstGeom prst="rect">
            <a:avLst/>
          </a:prstGeom>
        </p:spPr>
      </p:pic>
    </p:spTree>
    <p:extLst>
      <p:ext uri="{BB962C8B-B14F-4D97-AF65-F5344CB8AC3E}">
        <p14:creationId xmlns:p14="http://schemas.microsoft.com/office/powerpoint/2010/main" val="955408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6B9544-ECB4-470C-A82B-8E30B366DA74}"/>
              </a:ext>
            </a:extLst>
          </p:cNvPr>
          <p:cNvPicPr>
            <a:picLocks noChangeAspect="1"/>
          </p:cNvPicPr>
          <p:nvPr/>
        </p:nvPicPr>
        <p:blipFill rotWithShape="1">
          <a:blip r:embed="rId3"/>
          <a:srcRect b="7216"/>
          <a:stretch/>
        </p:blipFill>
        <p:spPr>
          <a:xfrm>
            <a:off x="-365760" y="-607277"/>
            <a:ext cx="6191794" cy="7465278"/>
          </a:xfrm>
          <a:prstGeom prst="rect">
            <a:avLst/>
          </a:prstGeom>
          <a:noFill/>
          <a:ln w="88900" cap="sq">
            <a:noFill/>
            <a:miter lim="800000"/>
          </a:ln>
          <a:effectLst>
            <a:outerShdw blurRad="55000" dist="18000" dir="5400000" algn="tl" rotWithShape="0">
              <a:srgbClr val="000000">
                <a:alpha val="40000"/>
              </a:srgbClr>
            </a:outerShdw>
          </a:effectLst>
        </p:spPr>
      </p:pic>
      <p:pic>
        <p:nvPicPr>
          <p:cNvPr id="4" name="Picture 3" descr="A picture containing young, person, person, girl&#10;&#10;Description automatically generated">
            <a:extLst>
              <a:ext uri="{FF2B5EF4-FFF2-40B4-BE49-F238E27FC236}">
                <a16:creationId xmlns:a16="http://schemas.microsoft.com/office/drawing/2014/main" id="{E23A5677-6467-4B00-B753-E9B7BE56C7D2}"/>
              </a:ext>
            </a:extLst>
          </p:cNvPr>
          <p:cNvPicPr>
            <a:picLocks noChangeAspect="1"/>
          </p:cNvPicPr>
          <p:nvPr/>
        </p:nvPicPr>
        <p:blipFill rotWithShape="1">
          <a:blip r:embed="rId4">
            <a:extLst>
              <a:ext uri="{28A0092B-C50C-407E-A947-70E740481C1C}">
                <a14:useLocalDpi xmlns:a14="http://schemas.microsoft.com/office/drawing/2010/main" val="0"/>
              </a:ext>
            </a:extLst>
          </a:blip>
          <a:srcRect b="3546"/>
          <a:stretch/>
        </p:blipFill>
        <p:spPr>
          <a:xfrm>
            <a:off x="7106194" y="0"/>
            <a:ext cx="5085806" cy="68277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8124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dirty="0"/>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dirty="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12:5-6 The Male Child</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5 And she gave birth to </a:t>
            </a:r>
            <a:r>
              <a:rPr lang="en-US" sz="3600" b="1" i="1" u="sng" dirty="0"/>
              <a:t>a son</a:t>
            </a:r>
            <a:r>
              <a:rPr lang="en-US" sz="3600" i="1" dirty="0"/>
              <a:t>, a male child, who is to </a:t>
            </a:r>
            <a:r>
              <a:rPr lang="en-US" sz="3600" b="1" i="1" u="sng" dirty="0"/>
              <a:t>rule all the nations with a rod of iron</a:t>
            </a:r>
            <a:r>
              <a:rPr lang="en-US" sz="3600" i="1" dirty="0"/>
              <a:t>; and her child was </a:t>
            </a:r>
            <a:r>
              <a:rPr lang="en-US" sz="3600" b="1" i="1" u="sng" dirty="0"/>
              <a:t>caught up to God </a:t>
            </a:r>
            <a:r>
              <a:rPr lang="en-US" sz="3600" i="1" dirty="0"/>
              <a:t>and to His throne. 6 Then the </a:t>
            </a:r>
            <a:r>
              <a:rPr lang="en-US" sz="3600" b="1" i="1" u="sng" dirty="0"/>
              <a:t>woman fled into the wilderness</a:t>
            </a:r>
            <a:r>
              <a:rPr lang="en-US" sz="3600" i="1" dirty="0"/>
              <a:t> where she *had a place prepared by God, so that there she would be nourished for </a:t>
            </a:r>
            <a:r>
              <a:rPr lang="en-US" sz="3600" b="1" i="1" u="sng" dirty="0"/>
              <a:t>one thousand two hundred and sixty days.</a:t>
            </a:r>
          </a:p>
        </p:txBody>
      </p:sp>
    </p:spTree>
    <p:extLst>
      <p:ext uri="{BB962C8B-B14F-4D97-AF65-F5344CB8AC3E}">
        <p14:creationId xmlns:p14="http://schemas.microsoft.com/office/powerpoint/2010/main" val="2867252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12:7-9  War in Heaven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7 And there was </a:t>
            </a:r>
            <a:r>
              <a:rPr lang="en-US" sz="3600" b="1" i="1" u="sng" dirty="0"/>
              <a:t>war in heaven</a:t>
            </a:r>
            <a:r>
              <a:rPr lang="en-US" sz="3600" i="1" dirty="0"/>
              <a:t>, </a:t>
            </a:r>
            <a:r>
              <a:rPr lang="en-US" sz="3600" b="1" i="1" u="sng" dirty="0"/>
              <a:t>Michael and his angels</a:t>
            </a:r>
            <a:r>
              <a:rPr lang="en-US" sz="3600" i="1" dirty="0"/>
              <a:t> waging war with the dragon. The dragon and his angels waged war, 8 and they were not strong enough, and there was </a:t>
            </a:r>
            <a:r>
              <a:rPr lang="en-US" sz="3600" b="1" i="1" u="sng" dirty="0"/>
              <a:t>no longer a place found for them in heaven</a:t>
            </a:r>
            <a:r>
              <a:rPr lang="en-US" sz="3600" i="1" dirty="0"/>
              <a:t>. 9 And the great dragon was </a:t>
            </a:r>
            <a:r>
              <a:rPr lang="en-US" sz="3600" b="1" i="1" u="sng" dirty="0"/>
              <a:t>thrown down</a:t>
            </a:r>
            <a:r>
              <a:rPr lang="en-US" sz="3600" i="1" dirty="0"/>
              <a:t>, the serpent of old who is called the devil and Satan, </a:t>
            </a:r>
            <a:r>
              <a:rPr lang="en-US" sz="3600" b="1" i="1" u="sng" dirty="0"/>
              <a:t>who deceives the whole world</a:t>
            </a:r>
            <a:r>
              <a:rPr lang="en-US" sz="3600" i="1" dirty="0"/>
              <a:t>; he was thrown down to the earth, and his angels were thrown down with him..</a:t>
            </a:r>
          </a:p>
        </p:txBody>
      </p:sp>
    </p:spTree>
    <p:extLst>
      <p:ext uri="{BB962C8B-B14F-4D97-AF65-F5344CB8AC3E}">
        <p14:creationId xmlns:p14="http://schemas.microsoft.com/office/powerpoint/2010/main" val="170038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12:9-10  Names of Satan</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9 And the great </a:t>
            </a:r>
            <a:r>
              <a:rPr lang="en-US" sz="3600" b="1" i="1" u="sng" dirty="0"/>
              <a:t>dragon</a:t>
            </a:r>
            <a:r>
              <a:rPr lang="en-US" sz="3600" i="1" dirty="0"/>
              <a:t> was </a:t>
            </a:r>
            <a:r>
              <a:rPr lang="en-US" sz="3600" b="1" i="1" u="sng" dirty="0"/>
              <a:t>thrown down</a:t>
            </a:r>
            <a:r>
              <a:rPr lang="en-US" sz="3600" i="1" dirty="0"/>
              <a:t>, the </a:t>
            </a:r>
            <a:r>
              <a:rPr lang="en-US" sz="3600" b="1" i="1" u="sng" dirty="0"/>
              <a:t>serpent</a:t>
            </a:r>
            <a:r>
              <a:rPr lang="en-US" sz="3600" i="1" dirty="0"/>
              <a:t> of old who is called the devil and Satan, </a:t>
            </a:r>
            <a:r>
              <a:rPr lang="en-US" sz="3600" b="1" i="1" u="sng" dirty="0"/>
              <a:t>who deceives the whole world</a:t>
            </a:r>
            <a:r>
              <a:rPr lang="en-US" sz="3600" i="1" dirty="0"/>
              <a:t>; he was thrown down to the earth, and his angels were thrown down with him.. 10 ... for </a:t>
            </a:r>
            <a:r>
              <a:rPr lang="en-US" sz="3600" b="1" i="1" u="sng" dirty="0"/>
              <a:t>the accuser</a:t>
            </a:r>
            <a:r>
              <a:rPr lang="en-US" sz="3600" i="1" dirty="0"/>
              <a:t> of our brethren has been thrown down, he who accuses them before our God day and night.</a:t>
            </a:r>
          </a:p>
        </p:txBody>
      </p:sp>
    </p:spTree>
    <p:extLst>
      <p:ext uri="{BB962C8B-B14F-4D97-AF65-F5344CB8AC3E}">
        <p14:creationId xmlns:p14="http://schemas.microsoft.com/office/powerpoint/2010/main" val="144888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9,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a:bodyPr>
          <a:lstStyle/>
          <a:p>
            <a:r>
              <a:rPr lang="en-US" sz="4400"/>
              <a:t>WEEK </a:t>
            </a:r>
            <a:r>
              <a:rPr lang="en-US" sz="4400" dirty="0"/>
              <a:t>17 Revelation 12</a:t>
            </a:r>
          </a:p>
          <a:p>
            <a:pPr marL="457200" lvl="1" indent="0">
              <a:buNone/>
            </a:pPr>
            <a:endParaRPr lang="en-US" sz="4000" i="1" dirty="0"/>
          </a:p>
          <a:p>
            <a:r>
              <a:rPr lang="en-US" sz="4400" dirty="0"/>
              <a:t>BEGIN HERE SEPTEMBER 16, 2020</a:t>
            </a:r>
          </a:p>
          <a:p>
            <a:r>
              <a:rPr lang="en-US" sz="4400" dirty="0"/>
              <a:t>WEEK 18</a:t>
            </a:r>
          </a:p>
          <a:p>
            <a:endParaRPr lang="en-US" dirty="0"/>
          </a:p>
        </p:txBody>
      </p:sp>
    </p:spTree>
    <p:extLst>
      <p:ext uri="{BB962C8B-B14F-4D97-AF65-F5344CB8AC3E}">
        <p14:creationId xmlns:p14="http://schemas.microsoft.com/office/powerpoint/2010/main" val="425959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128129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127C2FE-4CAE-4795-A53A-DCD175872D48}"/>
              </a:ext>
            </a:extLst>
          </p:cNvPr>
          <p:cNvPicPr>
            <a:picLocks noChangeAspect="1"/>
          </p:cNvPicPr>
          <p:nvPr/>
        </p:nvPicPr>
        <p:blipFill rotWithShape="1">
          <a:blip r:embed="rId3">
            <a:extLst>
              <a:ext uri="{28A0092B-C50C-407E-A947-70E740481C1C}">
                <a14:useLocalDpi xmlns:a14="http://schemas.microsoft.com/office/drawing/2010/main" val="0"/>
              </a:ext>
            </a:extLst>
          </a:blip>
          <a:srcRect t="4254" b="31627"/>
          <a:stretch/>
        </p:blipFill>
        <p:spPr>
          <a:xfrm>
            <a:off x="5736270" y="13546"/>
            <a:ext cx="6397405" cy="546674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rotWithShape="1">
          <a:blip r:embed="rId4">
            <a:extLst>
              <a:ext uri="{28A0092B-C50C-407E-A947-70E740481C1C}">
                <a14:useLocalDpi xmlns:a14="http://schemas.microsoft.com/office/drawing/2010/main" val="0"/>
              </a:ext>
            </a:extLst>
          </a:blip>
          <a:srcRect b="19636"/>
          <a:stretch/>
        </p:blipFill>
        <p:spPr>
          <a:xfrm>
            <a:off x="0" y="43575"/>
            <a:ext cx="6359617" cy="68144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3" name="TextBox 2">
            <a:extLst>
              <a:ext uri="{FF2B5EF4-FFF2-40B4-BE49-F238E27FC236}">
                <a16:creationId xmlns:a16="http://schemas.microsoft.com/office/drawing/2014/main" id="{BB6CEC0A-23E0-49D4-8A84-2033E376F754}"/>
              </a:ext>
            </a:extLst>
          </p:cNvPr>
          <p:cNvSpPr txBox="1"/>
          <p:nvPr/>
        </p:nvSpPr>
        <p:spPr>
          <a:xfrm>
            <a:off x="6914603" y="4710849"/>
            <a:ext cx="4945607" cy="769441"/>
          </a:xfrm>
          <a:prstGeom prst="rect">
            <a:avLst/>
          </a:prstGeom>
          <a:noFill/>
        </p:spPr>
        <p:txBody>
          <a:bodyPr wrap="square" rtlCol="0">
            <a:spAutoFit/>
          </a:bodyPr>
          <a:lstStyle/>
          <a:p>
            <a:pPr algn="ctr"/>
            <a:r>
              <a:rPr lang="en-US" sz="4400" b="1" dirty="0">
                <a:solidFill>
                  <a:schemeClr val="bg1"/>
                </a:solidFill>
                <a:effectLst>
                  <a:outerShdw blurRad="38100" dist="38100" dir="2700000" algn="tl">
                    <a:srgbClr val="000000">
                      <a:alpha val="43137"/>
                    </a:srgbClr>
                  </a:outerShdw>
                </a:effectLst>
              </a:rPr>
              <a:t> </a:t>
            </a:r>
          </a:p>
        </p:txBody>
      </p:sp>
      <p:sp>
        <p:nvSpPr>
          <p:cNvPr id="11" name="TextBox 10">
            <a:extLst>
              <a:ext uri="{FF2B5EF4-FFF2-40B4-BE49-F238E27FC236}">
                <a16:creationId xmlns:a16="http://schemas.microsoft.com/office/drawing/2014/main" id="{76EA822D-5E27-4A8F-B8C5-7B931866EF68}"/>
              </a:ext>
            </a:extLst>
          </p:cNvPr>
          <p:cNvSpPr txBox="1"/>
          <p:nvPr/>
        </p:nvSpPr>
        <p:spPr>
          <a:xfrm>
            <a:off x="6359617" y="5510319"/>
            <a:ext cx="5774058" cy="1323439"/>
          </a:xfrm>
          <a:prstGeom prst="rect">
            <a:avLst/>
          </a:prstGeom>
          <a:noFill/>
        </p:spPr>
        <p:txBody>
          <a:bodyPr wrap="square" rtlCol="0">
            <a:spAutoFit/>
          </a:bodyPr>
          <a:lstStyle/>
          <a:p>
            <a:pPr algn="ctr"/>
            <a:r>
              <a:rPr lang="en-US" sz="4000" b="1" dirty="0">
                <a:effectLst>
                  <a:outerShdw blurRad="38100" dist="38100" dir="2700000" algn="tl">
                    <a:srgbClr val="000000">
                      <a:alpha val="43137"/>
                    </a:srgbClr>
                  </a:outerShdw>
                </a:effectLst>
              </a:rPr>
              <a:t>Double dose of Noah tonight!</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SEPTEMBER 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a:xfrm>
            <a:off x="680321" y="2336873"/>
            <a:ext cx="10579862" cy="3599316"/>
          </a:xfrm>
        </p:spPr>
        <p:txBody>
          <a:bodyPr>
            <a:normAutofit/>
          </a:bodyPr>
          <a:lstStyle/>
          <a:p>
            <a:r>
              <a:rPr lang="en-US" sz="4400" dirty="0"/>
              <a:t>LAST WEEK 16 Revelation 11</a:t>
            </a:r>
          </a:p>
          <a:p>
            <a:pPr marL="457200" lvl="1" indent="0">
              <a:buNone/>
            </a:pPr>
            <a:r>
              <a:rPr lang="en-US" sz="4000" i="1" dirty="0"/>
              <a:t>The Last Trumpet</a:t>
            </a:r>
          </a:p>
          <a:p>
            <a:pPr marL="457200" lvl="1" indent="0">
              <a:buNone/>
            </a:pPr>
            <a:endParaRPr lang="en-US" sz="4000" i="1" dirty="0"/>
          </a:p>
          <a:p>
            <a:r>
              <a:rPr lang="en-US" sz="4400" dirty="0"/>
              <a:t>BEGIN HERE SEPTEMBER 9, 2020</a:t>
            </a:r>
          </a:p>
          <a:p>
            <a:r>
              <a:rPr lang="en-US" sz="4400" dirty="0"/>
              <a:t>WEEK 17 Revelation 12</a:t>
            </a:r>
          </a:p>
          <a:p>
            <a:endParaRPr lang="en-US" dirty="0"/>
          </a:p>
        </p:txBody>
      </p:sp>
    </p:spTree>
    <p:extLst>
      <p:ext uri="{BB962C8B-B14F-4D97-AF65-F5344CB8AC3E}">
        <p14:creationId xmlns:p14="http://schemas.microsoft.com/office/powerpoint/2010/main" val="2437496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50AA5-FB39-40D7-9431-838D7D6E9377}"/>
              </a:ext>
            </a:extLst>
          </p:cNvPr>
          <p:cNvSpPr>
            <a:spLocks noGrp="1"/>
          </p:cNvSpPr>
          <p:nvPr>
            <p:ph type="title"/>
          </p:nvPr>
        </p:nvSpPr>
        <p:spPr/>
        <p:txBody>
          <a:bodyPr/>
          <a:lstStyle/>
          <a:p>
            <a:r>
              <a:rPr lang="en-US" dirty="0"/>
              <a:t>Revelation 11 </a:t>
            </a:r>
          </a:p>
        </p:txBody>
      </p:sp>
      <p:sp>
        <p:nvSpPr>
          <p:cNvPr id="3" name="Content Placeholder 2">
            <a:extLst>
              <a:ext uri="{FF2B5EF4-FFF2-40B4-BE49-F238E27FC236}">
                <a16:creationId xmlns:a16="http://schemas.microsoft.com/office/drawing/2014/main" id="{5C9480E2-E81E-4C23-93D3-65E591859238}"/>
              </a:ext>
            </a:extLst>
          </p:cNvPr>
          <p:cNvSpPr>
            <a:spLocks noGrp="1"/>
          </p:cNvSpPr>
          <p:nvPr>
            <p:ph idx="1"/>
          </p:nvPr>
        </p:nvSpPr>
        <p:spPr/>
        <p:txBody>
          <a:bodyPr>
            <a:normAutofit/>
          </a:bodyPr>
          <a:lstStyle/>
          <a:p>
            <a:pPr marL="0" indent="0" algn="ctr">
              <a:buNone/>
            </a:pPr>
            <a:r>
              <a:rPr lang="en-US" sz="4800" dirty="0"/>
              <a:t>Measuring the Temple</a:t>
            </a:r>
          </a:p>
          <a:p>
            <a:pPr marL="0" indent="0" algn="ctr">
              <a:buNone/>
            </a:pPr>
            <a:r>
              <a:rPr lang="en-US" sz="4800" dirty="0"/>
              <a:t>The Two Witnesses </a:t>
            </a:r>
          </a:p>
          <a:p>
            <a:pPr marL="0" indent="0" algn="ctr">
              <a:buNone/>
            </a:pPr>
            <a:r>
              <a:rPr lang="en-US" sz="4800" dirty="0"/>
              <a:t>The Last Trumpet</a:t>
            </a:r>
          </a:p>
          <a:p>
            <a:pPr marL="0" indent="0" algn="ctr">
              <a:buNone/>
            </a:pPr>
            <a:r>
              <a:rPr lang="en-US" sz="4800" dirty="0"/>
              <a:t>The Rise of the Beast</a:t>
            </a:r>
          </a:p>
        </p:txBody>
      </p:sp>
    </p:spTree>
    <p:extLst>
      <p:ext uri="{BB962C8B-B14F-4D97-AF65-F5344CB8AC3E}">
        <p14:creationId xmlns:p14="http://schemas.microsoft.com/office/powerpoint/2010/main" val="4046158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223521" y="753228"/>
            <a:ext cx="10514148" cy="1080938"/>
          </a:xfrm>
        </p:spPr>
        <p:txBody>
          <a:bodyPr>
            <a:normAutofit/>
          </a:bodyPr>
          <a:lstStyle/>
          <a:p>
            <a:r>
              <a:rPr lang="en-US" dirty="0"/>
              <a:t>Revelation 11:15ff The Last Trumpet...</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600" i="1" dirty="0"/>
              <a:t>15 </a:t>
            </a:r>
            <a:r>
              <a:rPr lang="en-US" sz="3600" b="1" i="1" u="sng" dirty="0"/>
              <a:t>Then the seventh angel blew his trumpet</a:t>
            </a:r>
            <a:r>
              <a:rPr lang="en-US" sz="3600" i="1" dirty="0"/>
              <a:t>, and there were loud voices in heaven, saying, “</a:t>
            </a:r>
            <a:r>
              <a:rPr lang="en-US" sz="3600" b="1" i="1" u="sng" dirty="0"/>
              <a:t>The kingdom of the world has become the kingdom of our Lord and of his Christ, and he shall reign forever and ever</a:t>
            </a:r>
            <a:r>
              <a:rPr lang="en-US" sz="3600" i="1" dirty="0"/>
              <a:t>.” 16 And the twenty-four elders who sit on their thrones before God fell on their faces and worshiped God, 17 saying,</a:t>
            </a:r>
          </a:p>
        </p:txBody>
      </p:sp>
    </p:spTree>
    <p:extLst>
      <p:ext uri="{BB962C8B-B14F-4D97-AF65-F5344CB8AC3E}">
        <p14:creationId xmlns:p14="http://schemas.microsoft.com/office/powerpoint/2010/main" val="121269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13422</TotalTime>
  <Words>6770</Words>
  <Application>Microsoft Office PowerPoint</Application>
  <PresentationFormat>Widescreen</PresentationFormat>
  <Paragraphs>252</Paragraphs>
  <Slides>24</Slides>
  <Notes>21</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Cardo</vt:lpstr>
      <vt:lpstr>Corbel</vt:lpstr>
      <vt:lpstr>Courier New</vt:lpstr>
      <vt:lpstr>Roboto</vt:lpstr>
      <vt:lpstr>system-ui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SEPTEMBER 2, 2020</vt:lpstr>
      <vt:lpstr>Revelation 11 </vt:lpstr>
      <vt:lpstr>Revelation 11:15ff The Last Trumpet...</vt:lpstr>
      <vt:lpstr>Revelation 11:15ff The Last Trumpet</vt:lpstr>
      <vt:lpstr>Matthew 24:29-31 The Last Trumpet </vt:lpstr>
      <vt:lpstr>1 Corinthians 15:51-52 The Last Trumpet</vt:lpstr>
      <vt:lpstr>1 Thessalonians 4:13-18 The Last Trumpet.</vt:lpstr>
      <vt:lpstr>Revelation 11:19</vt:lpstr>
      <vt:lpstr>Revelation 12  Another Interlude</vt:lpstr>
      <vt:lpstr>Revelation 12:1-2  The Woman</vt:lpstr>
      <vt:lpstr>Revelation 12:3-4  The Dragon</vt:lpstr>
      <vt:lpstr>PowerPoint Presentation</vt:lpstr>
      <vt:lpstr>PowerPoint Presentation</vt:lpstr>
      <vt:lpstr>Revelation 12:5-6 The Male Child</vt:lpstr>
      <vt:lpstr>Revelation 12:7-9  War in Heaven</vt:lpstr>
      <vt:lpstr>Revelation 12:9-10  Names of Satan</vt:lpstr>
      <vt:lpstr>END HERE SEPTEMBER 9,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Stan Fike</cp:lastModifiedBy>
  <cp:revision>328</cp:revision>
  <cp:lastPrinted>2020-07-01T21:48:38Z</cp:lastPrinted>
  <dcterms:created xsi:type="dcterms:W3CDTF">2020-05-12T01:25:54Z</dcterms:created>
  <dcterms:modified xsi:type="dcterms:W3CDTF">2020-09-10T01:49:27Z</dcterms:modified>
</cp:coreProperties>
</file>